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61" r:id="rId3"/>
    <p:sldId id="257" r:id="rId4"/>
    <p:sldId id="263" r:id="rId5"/>
    <p:sldId id="258" r:id="rId6"/>
    <p:sldId id="264" r:id="rId7"/>
    <p:sldId id="265" r:id="rId8"/>
    <p:sldId id="267" r:id="rId9"/>
    <p:sldId id="266" r:id="rId10"/>
    <p:sldId id="274" r:id="rId11"/>
    <p:sldId id="275" r:id="rId12"/>
    <p:sldId id="276" r:id="rId13"/>
    <p:sldId id="288" r:id="rId14"/>
    <p:sldId id="262" r:id="rId15"/>
    <p:sldId id="259" r:id="rId16"/>
    <p:sldId id="260" r:id="rId17"/>
    <p:sldId id="270" r:id="rId18"/>
    <p:sldId id="271" r:id="rId19"/>
    <p:sldId id="272" r:id="rId20"/>
    <p:sldId id="273" r:id="rId21"/>
    <p:sldId id="277" r:id="rId22"/>
    <p:sldId id="279" r:id="rId23"/>
    <p:sldId id="280" r:id="rId24"/>
    <p:sldId id="281" r:id="rId25"/>
    <p:sldId id="282" r:id="rId26"/>
    <p:sldId id="283" r:id="rId27"/>
    <p:sldId id="284" r:id="rId28"/>
    <p:sldId id="285" r:id="rId29"/>
    <p:sldId id="278" r:id="rId30"/>
    <p:sldId id="286" r:id="rId31"/>
    <p:sldId id="287" r:id="rId32"/>
    <p:sldId id="289" r:id="rId33"/>
    <p:sldId id="290" r:id="rId34"/>
    <p:sldId id="291" r:id="rId35"/>
    <p:sldId id="292" r:id="rId36"/>
  </p:sldIdLst>
  <p:sldSz cx="9144000" cy="6858000" type="screen4x3"/>
  <p:notesSz cx="6858000" cy="9144000"/>
  <p:embeddedFontLst>
    <p:embeddedFont>
      <p:font typeface="Aaron" panose="02020900000000000000" pitchFamily="18" charset="0"/>
      <p:bold r:id="rId37"/>
    </p:embeddedFont>
    <p:embeddedFont>
      <p:font typeface="vtks distress" panose="02000000000000000000" pitchFamily="2" charset="0"/>
      <p:regular r:id="rId38"/>
    </p:embeddedFont>
    <p:embeddedFont>
      <p:font typeface="Arial Black" panose="020B0A04020102090204" pitchFamily="34" charset="0"/>
      <p:bold r:id="rId39"/>
      <p:italic r:id="rId40"/>
    </p:embeddedFont>
    <p:embeddedFont>
      <p:font typeface="GreeceBlack" panose="020B0600000000000000" pitchFamily="34" charset="0"/>
      <p:regular r:id="rId4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993300"/>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2" autoAdjust="0"/>
    <p:restoredTop sz="94660"/>
  </p:normalViewPr>
  <p:slideViewPr>
    <p:cSldViewPr snapToGrid="0">
      <p:cViewPr varScale="1">
        <p:scale>
          <a:sx n="75" d="100"/>
          <a:sy n="75" d="100"/>
        </p:scale>
        <p:origin x="734" y="3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1.fntdata"/><Relationship Id="rId40" Type="http://schemas.openxmlformats.org/officeDocument/2006/relationships/font" Target="fonts/font4.fntdata"/><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6/30/2017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742052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6/30/2017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444895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6/30/2017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418300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6/30/2017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867933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52784D-F0C2-47E1-89BC-EEFB4DF5B95A}" type="datetimeFigureOut">
              <a:rPr lang="en-US" smtClean="0"/>
              <a:t>6/30/2017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262128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52784D-F0C2-47E1-89BC-EEFB4DF5B95A}" type="datetimeFigureOut">
              <a:rPr lang="en-US" smtClean="0"/>
              <a:t>6/30/2017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40783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52784D-F0C2-47E1-89BC-EEFB4DF5B95A}" type="datetimeFigureOut">
              <a:rPr lang="en-US" smtClean="0"/>
              <a:t>6/30/2017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28568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52784D-F0C2-47E1-89BC-EEFB4DF5B95A}" type="datetimeFigureOut">
              <a:rPr lang="en-US" smtClean="0"/>
              <a:t>6/30/2017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00152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52784D-F0C2-47E1-89BC-EEFB4DF5B95A}" type="datetimeFigureOut">
              <a:rPr lang="en-US" smtClean="0"/>
              <a:t>6/30/2017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620655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6/30/2017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966045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6/30/2017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137555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784D-F0C2-47E1-89BC-EEFB4DF5B95A}" type="datetimeFigureOut">
              <a:rPr lang="en-US" smtClean="0"/>
              <a:t>6/30/2017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28744-ADE1-4348-A97D-AF235C2FE208}" type="slidenum">
              <a:rPr lang="en-US" smtClean="0"/>
              <a:t>‹#›</a:t>
            </a:fld>
            <a:endParaRPr lang="en-US"/>
          </a:p>
        </p:txBody>
      </p:sp>
    </p:spTree>
    <p:extLst>
      <p:ext uri="{BB962C8B-B14F-4D97-AF65-F5344CB8AC3E}">
        <p14:creationId xmlns:p14="http://schemas.microsoft.com/office/powerpoint/2010/main" val="9930787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7" Type="http://schemas.microsoft.com/office/2007/relationships/hdphoto" Target="../media/hdphoto1.wdp"/><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7" Type="http://schemas.microsoft.com/office/2007/relationships/hdphoto" Target="../media/hdphoto3.wdp"/><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8.png"/><Relationship Id="rId5" Type="http://schemas.microsoft.com/office/2007/relationships/hdphoto" Target="../media/hdphoto2.wdp"/><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709331" y="2241339"/>
            <a:ext cx="857956" cy="1446550"/>
          </a:xfrm>
          <a:prstGeom prst="rect">
            <a:avLst/>
          </a:prstGeom>
          <a:noFill/>
        </p:spPr>
        <p:txBody>
          <a:bodyPr wrap="square" rtlCol="0">
            <a:spAutoFit/>
          </a:bodyPr>
          <a:lstStyle/>
          <a:p>
            <a:r>
              <a:rPr lang="en-US" sz="8800" dirty="0">
                <a:latin typeface="vtks distress" panose="02000000000000000000" pitchFamily="2" charset="0"/>
              </a:rPr>
              <a:t>C</a:t>
            </a:r>
          </a:p>
        </p:txBody>
      </p:sp>
      <p:sp>
        <p:nvSpPr>
          <p:cNvPr id="5" name="TextBox 4"/>
          <p:cNvSpPr txBox="1"/>
          <p:nvPr/>
        </p:nvSpPr>
        <p:spPr>
          <a:xfrm>
            <a:off x="3222979" y="2326005"/>
            <a:ext cx="857956" cy="1446550"/>
          </a:xfrm>
          <a:prstGeom prst="rect">
            <a:avLst/>
          </a:prstGeom>
          <a:noFill/>
        </p:spPr>
        <p:txBody>
          <a:bodyPr wrap="square" rtlCol="0">
            <a:spAutoFit/>
          </a:bodyPr>
          <a:lstStyle/>
          <a:p>
            <a:r>
              <a:rPr lang="en-US" sz="8800" dirty="0">
                <a:latin typeface="vtks distress" panose="02000000000000000000" pitchFamily="2" charset="0"/>
              </a:rPr>
              <a:t>O</a:t>
            </a:r>
          </a:p>
        </p:txBody>
      </p:sp>
      <p:sp>
        <p:nvSpPr>
          <p:cNvPr id="6" name="TextBox 5"/>
          <p:cNvSpPr txBox="1"/>
          <p:nvPr/>
        </p:nvSpPr>
        <p:spPr>
          <a:xfrm>
            <a:off x="3793072" y="2354226"/>
            <a:ext cx="857956" cy="1446550"/>
          </a:xfrm>
          <a:prstGeom prst="rect">
            <a:avLst/>
          </a:prstGeom>
          <a:noFill/>
        </p:spPr>
        <p:txBody>
          <a:bodyPr wrap="square" rtlCol="0">
            <a:spAutoFit/>
          </a:bodyPr>
          <a:lstStyle/>
          <a:p>
            <a:r>
              <a:rPr lang="en-US" sz="8800" dirty="0">
                <a:latin typeface="vtks distress" panose="02000000000000000000" pitchFamily="2" charset="0"/>
              </a:rPr>
              <a:t>R</a:t>
            </a:r>
          </a:p>
        </p:txBody>
      </p:sp>
      <p:sp>
        <p:nvSpPr>
          <p:cNvPr id="7" name="TextBox 6"/>
          <p:cNvSpPr txBox="1"/>
          <p:nvPr/>
        </p:nvSpPr>
        <p:spPr>
          <a:xfrm>
            <a:off x="4413452" y="2382447"/>
            <a:ext cx="779960" cy="1446550"/>
          </a:xfrm>
          <a:prstGeom prst="rect">
            <a:avLst/>
          </a:prstGeom>
          <a:noFill/>
        </p:spPr>
        <p:txBody>
          <a:bodyPr wrap="square" rtlCol="0">
            <a:spAutoFit/>
          </a:bodyPr>
          <a:lstStyle/>
          <a:p>
            <a:r>
              <a:rPr lang="en-US" sz="8800" dirty="0">
                <a:latin typeface="vtks distress" panose="02000000000000000000" pitchFamily="2" charset="0"/>
              </a:rPr>
              <a:t>I</a:t>
            </a:r>
          </a:p>
        </p:txBody>
      </p:sp>
      <p:sp>
        <p:nvSpPr>
          <p:cNvPr id="8" name="TextBox 7"/>
          <p:cNvSpPr txBox="1"/>
          <p:nvPr/>
        </p:nvSpPr>
        <p:spPr>
          <a:xfrm>
            <a:off x="4656164" y="2354223"/>
            <a:ext cx="779960" cy="1446550"/>
          </a:xfrm>
          <a:prstGeom prst="rect">
            <a:avLst/>
          </a:prstGeom>
          <a:noFill/>
        </p:spPr>
        <p:txBody>
          <a:bodyPr wrap="square" rtlCol="0">
            <a:spAutoFit/>
          </a:bodyPr>
          <a:lstStyle/>
          <a:p>
            <a:r>
              <a:rPr lang="en-US" sz="8800" dirty="0">
                <a:latin typeface="vtks distress" panose="02000000000000000000" pitchFamily="2" charset="0"/>
              </a:rPr>
              <a:t>N</a:t>
            </a:r>
          </a:p>
        </p:txBody>
      </p:sp>
      <p:sp>
        <p:nvSpPr>
          <p:cNvPr id="9" name="TextBox 8"/>
          <p:cNvSpPr txBox="1"/>
          <p:nvPr/>
        </p:nvSpPr>
        <p:spPr>
          <a:xfrm>
            <a:off x="5305280" y="2382444"/>
            <a:ext cx="779960" cy="1446550"/>
          </a:xfrm>
          <a:prstGeom prst="rect">
            <a:avLst/>
          </a:prstGeom>
          <a:noFill/>
        </p:spPr>
        <p:txBody>
          <a:bodyPr wrap="square" rtlCol="0">
            <a:spAutoFit/>
          </a:bodyPr>
          <a:lstStyle/>
          <a:p>
            <a:r>
              <a:rPr lang="en-US" sz="8800" dirty="0">
                <a:latin typeface="vtks distress" panose="02000000000000000000" pitchFamily="2" charset="0"/>
              </a:rPr>
              <a:t>T</a:t>
            </a:r>
          </a:p>
        </p:txBody>
      </p:sp>
      <p:sp>
        <p:nvSpPr>
          <p:cNvPr id="10" name="TextBox 9"/>
          <p:cNvSpPr txBox="1"/>
          <p:nvPr/>
        </p:nvSpPr>
        <p:spPr>
          <a:xfrm>
            <a:off x="5796350" y="2388087"/>
            <a:ext cx="779960" cy="1446550"/>
          </a:xfrm>
          <a:prstGeom prst="rect">
            <a:avLst/>
          </a:prstGeom>
          <a:noFill/>
        </p:spPr>
        <p:txBody>
          <a:bodyPr wrap="square" rtlCol="0">
            <a:spAutoFit/>
          </a:bodyPr>
          <a:lstStyle/>
          <a:p>
            <a:r>
              <a:rPr lang="en-US" sz="8800" dirty="0">
                <a:latin typeface="vtks distress" panose="02000000000000000000" pitchFamily="2" charset="0"/>
              </a:rPr>
              <a:t>H</a:t>
            </a:r>
          </a:p>
        </p:txBody>
      </p:sp>
      <p:sp>
        <p:nvSpPr>
          <p:cNvPr id="11" name="TextBox 10"/>
          <p:cNvSpPr txBox="1"/>
          <p:nvPr/>
        </p:nvSpPr>
        <p:spPr>
          <a:xfrm>
            <a:off x="6417236" y="2388090"/>
            <a:ext cx="779960" cy="1446550"/>
          </a:xfrm>
          <a:prstGeom prst="rect">
            <a:avLst/>
          </a:prstGeom>
          <a:noFill/>
        </p:spPr>
        <p:txBody>
          <a:bodyPr wrap="square" rtlCol="0">
            <a:spAutoFit/>
          </a:bodyPr>
          <a:lstStyle/>
          <a:p>
            <a:r>
              <a:rPr lang="en-US" sz="8800" dirty="0">
                <a:latin typeface="vtks distress" panose="02000000000000000000" pitchFamily="2" charset="0"/>
              </a:rPr>
              <a:t>I</a:t>
            </a:r>
          </a:p>
        </p:txBody>
      </p:sp>
      <p:sp>
        <p:nvSpPr>
          <p:cNvPr id="12" name="TextBox 11"/>
          <p:cNvSpPr txBox="1"/>
          <p:nvPr/>
        </p:nvSpPr>
        <p:spPr>
          <a:xfrm>
            <a:off x="6693820" y="2337288"/>
            <a:ext cx="779960" cy="1446550"/>
          </a:xfrm>
          <a:prstGeom prst="rect">
            <a:avLst/>
          </a:prstGeom>
          <a:noFill/>
        </p:spPr>
        <p:txBody>
          <a:bodyPr wrap="square" rtlCol="0">
            <a:spAutoFit/>
          </a:bodyPr>
          <a:lstStyle/>
          <a:p>
            <a:r>
              <a:rPr lang="en-US" sz="8800" dirty="0">
                <a:latin typeface="vtks distress" panose="02000000000000000000" pitchFamily="2" charset="0"/>
              </a:rPr>
              <a:t>A</a:t>
            </a:r>
          </a:p>
        </p:txBody>
      </p:sp>
      <p:sp>
        <p:nvSpPr>
          <p:cNvPr id="13" name="TextBox 12"/>
          <p:cNvSpPr txBox="1"/>
          <p:nvPr/>
        </p:nvSpPr>
        <p:spPr>
          <a:xfrm>
            <a:off x="7884808" y="2388087"/>
            <a:ext cx="779960" cy="1446550"/>
          </a:xfrm>
          <a:prstGeom prst="rect">
            <a:avLst/>
          </a:prstGeom>
          <a:noFill/>
        </p:spPr>
        <p:txBody>
          <a:bodyPr wrap="square" rtlCol="0">
            <a:spAutoFit/>
          </a:bodyPr>
          <a:lstStyle/>
          <a:p>
            <a:r>
              <a:rPr lang="en-US" sz="8800" dirty="0">
                <a:latin typeface="vtks distress" panose="02000000000000000000" pitchFamily="2" charset="0"/>
              </a:rPr>
              <a:t>S  </a:t>
            </a:r>
          </a:p>
        </p:txBody>
      </p:sp>
      <p:sp>
        <p:nvSpPr>
          <p:cNvPr id="14" name="TextBox 13"/>
          <p:cNvSpPr txBox="1"/>
          <p:nvPr/>
        </p:nvSpPr>
        <p:spPr>
          <a:xfrm>
            <a:off x="7269540" y="2371155"/>
            <a:ext cx="779960" cy="1446550"/>
          </a:xfrm>
          <a:prstGeom prst="rect">
            <a:avLst/>
          </a:prstGeom>
          <a:noFill/>
        </p:spPr>
        <p:txBody>
          <a:bodyPr wrap="square" rtlCol="0">
            <a:spAutoFit/>
          </a:bodyPr>
          <a:lstStyle/>
          <a:p>
            <a:r>
              <a:rPr lang="en-US" sz="8800" dirty="0">
                <a:latin typeface="vtks distress" panose="02000000000000000000" pitchFamily="2" charset="0"/>
              </a:rPr>
              <a:t>N</a:t>
            </a:r>
          </a:p>
        </p:txBody>
      </p:sp>
      <p:sp>
        <p:nvSpPr>
          <p:cNvPr id="16" name="TextBox 15"/>
          <p:cNvSpPr txBox="1"/>
          <p:nvPr/>
        </p:nvSpPr>
        <p:spPr>
          <a:xfrm>
            <a:off x="2804784" y="1270497"/>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e</a:t>
            </a:r>
          </a:p>
        </p:txBody>
      </p:sp>
      <p:sp>
        <p:nvSpPr>
          <p:cNvPr id="17" name="TextBox 16"/>
          <p:cNvSpPr txBox="1"/>
          <p:nvPr/>
        </p:nvSpPr>
        <p:spPr>
          <a:xfrm>
            <a:off x="4678745" y="1328550"/>
            <a:ext cx="793141"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n</a:t>
            </a:r>
          </a:p>
        </p:txBody>
      </p:sp>
      <p:sp>
        <p:nvSpPr>
          <p:cNvPr id="18" name="TextBox 17"/>
          <p:cNvSpPr txBox="1"/>
          <p:nvPr/>
        </p:nvSpPr>
        <p:spPr>
          <a:xfrm>
            <a:off x="4029653" y="1283394"/>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o</a:t>
            </a:r>
          </a:p>
        </p:txBody>
      </p:sp>
      <p:sp>
        <p:nvSpPr>
          <p:cNvPr id="19" name="TextBox 18"/>
          <p:cNvSpPr txBox="1"/>
          <p:nvPr/>
        </p:nvSpPr>
        <p:spPr>
          <a:xfrm>
            <a:off x="2087931" y="1264851"/>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s</a:t>
            </a:r>
          </a:p>
        </p:txBody>
      </p:sp>
      <p:sp>
        <p:nvSpPr>
          <p:cNvPr id="15" name="TextBox 14"/>
          <p:cNvSpPr txBox="1"/>
          <p:nvPr/>
        </p:nvSpPr>
        <p:spPr>
          <a:xfrm>
            <a:off x="3268139" y="1227762"/>
            <a:ext cx="857956"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53624" y="3336359"/>
            <a:ext cx="3011143" cy="1323439"/>
          </a:xfrm>
          <a:prstGeom prst="rect">
            <a:avLst/>
          </a:prstGeom>
          <a:noFill/>
        </p:spPr>
        <p:txBody>
          <a:bodyPr wrap="square" rtlCol="0">
            <a:spAutoFit/>
          </a:bodyPr>
          <a:lstStyle/>
          <a:p>
            <a:r>
              <a:rPr lang="en-US" sz="8000" dirty="0">
                <a:latin typeface="vtks distress" panose="02000000000000000000" pitchFamily="2" charset="0"/>
              </a:rPr>
              <a:t>4</a:t>
            </a:r>
            <a:r>
              <a:rPr lang="en-US" sz="8000" dirty="0">
                <a:latin typeface="Aaron" panose="02020900000000000000" pitchFamily="18" charset="0"/>
              </a:rPr>
              <a:t>.</a:t>
            </a:r>
            <a:r>
              <a:rPr lang="en-US" sz="8000" dirty="0">
                <a:latin typeface="vtks distress" panose="02000000000000000000" pitchFamily="2" charset="0"/>
              </a:rPr>
              <a:t>1</a:t>
            </a:r>
            <a:r>
              <a:rPr lang="en-US" sz="8000" dirty="0">
                <a:latin typeface="Aaron" panose="02020900000000000000" pitchFamily="18" charset="0"/>
              </a:rPr>
              <a:t>-</a:t>
            </a:r>
            <a:r>
              <a:rPr lang="en-US" sz="8000" dirty="0">
                <a:latin typeface="vtks distress" panose="02000000000000000000" pitchFamily="2" charset="0"/>
              </a:rPr>
              <a:t>12</a:t>
            </a:r>
          </a:p>
        </p:txBody>
      </p:sp>
      <p:grpSp>
        <p:nvGrpSpPr>
          <p:cNvPr id="33" name="Group 4"/>
          <p:cNvGrpSpPr>
            <a:grpSpLocks noChangeAspect="1"/>
          </p:cNvGrpSpPr>
          <p:nvPr/>
        </p:nvGrpSpPr>
        <p:grpSpPr bwMode="auto">
          <a:xfrm>
            <a:off x="803362" y="3951300"/>
            <a:ext cx="963930" cy="963930"/>
            <a:chOff x="734" y="2166"/>
            <a:chExt cx="552" cy="552"/>
          </a:xfrm>
        </p:grpSpPr>
        <p:sp>
          <p:nvSpPr>
            <p:cNvPr id="35" name="Freeform 5"/>
            <p:cNvSpPr>
              <a:spLocks/>
            </p:cNvSpPr>
            <p:nvPr/>
          </p:nvSpPr>
          <p:spPr bwMode="auto">
            <a:xfrm>
              <a:off x="734" y="2166"/>
              <a:ext cx="552" cy="552"/>
            </a:xfrm>
            <a:custGeom>
              <a:avLst/>
              <a:gdLst>
                <a:gd name="T0" fmla="*/ 441 w 1104"/>
                <a:gd name="T1" fmla="*/ 12 h 1103"/>
                <a:gd name="T2" fmla="*/ 289 w 1104"/>
                <a:gd name="T3" fmla="*/ 67 h 1103"/>
                <a:gd name="T4" fmla="*/ 162 w 1104"/>
                <a:gd name="T5" fmla="*/ 162 h 1103"/>
                <a:gd name="T6" fmla="*/ 67 w 1104"/>
                <a:gd name="T7" fmla="*/ 289 h 1103"/>
                <a:gd name="T8" fmla="*/ 12 w 1104"/>
                <a:gd name="T9" fmla="*/ 441 h 1103"/>
                <a:gd name="T10" fmla="*/ 1 w 1104"/>
                <a:gd name="T11" fmla="*/ 590 h 1103"/>
                <a:gd name="T12" fmla="*/ 18 w 1104"/>
                <a:gd name="T13" fmla="*/ 695 h 1103"/>
                <a:gd name="T14" fmla="*/ 55 w 1104"/>
                <a:gd name="T15" fmla="*/ 794 h 1103"/>
                <a:gd name="T16" fmla="*/ 109 w 1104"/>
                <a:gd name="T17" fmla="*/ 882 h 1103"/>
                <a:gd name="T18" fmla="*/ 179 w 1104"/>
                <a:gd name="T19" fmla="*/ 959 h 1103"/>
                <a:gd name="T20" fmla="*/ 260 w 1104"/>
                <a:gd name="T21" fmla="*/ 1021 h 1103"/>
                <a:gd name="T22" fmla="*/ 222 w 1104"/>
                <a:gd name="T23" fmla="*/ 961 h 1103"/>
                <a:gd name="T24" fmla="*/ 152 w 1104"/>
                <a:gd name="T25" fmla="*/ 893 h 1103"/>
                <a:gd name="T26" fmla="*/ 96 w 1104"/>
                <a:gd name="T27" fmla="*/ 812 h 1103"/>
                <a:gd name="T28" fmla="*/ 54 w 1104"/>
                <a:gd name="T29" fmla="*/ 722 h 1103"/>
                <a:gd name="T30" fmla="*/ 31 w 1104"/>
                <a:gd name="T31" fmla="*/ 622 h 1103"/>
                <a:gd name="T32" fmla="*/ 29 w 1104"/>
                <a:gd name="T33" fmla="*/ 499 h 1103"/>
                <a:gd name="T34" fmla="*/ 68 w 1104"/>
                <a:gd name="T35" fmla="*/ 348 h 1103"/>
                <a:gd name="T36" fmla="*/ 146 w 1104"/>
                <a:gd name="T37" fmla="*/ 218 h 1103"/>
                <a:gd name="T38" fmla="*/ 259 w 1104"/>
                <a:gd name="T39" fmla="*/ 116 h 1103"/>
                <a:gd name="T40" fmla="*/ 396 w 1104"/>
                <a:gd name="T41" fmla="*/ 51 h 1103"/>
                <a:gd name="T42" fmla="*/ 553 w 1104"/>
                <a:gd name="T43" fmla="*/ 26 h 1103"/>
                <a:gd name="T44" fmla="*/ 710 w 1104"/>
                <a:gd name="T45" fmla="*/ 51 h 1103"/>
                <a:gd name="T46" fmla="*/ 847 w 1104"/>
                <a:gd name="T47" fmla="*/ 116 h 1103"/>
                <a:gd name="T48" fmla="*/ 959 w 1104"/>
                <a:gd name="T49" fmla="*/ 218 h 1103"/>
                <a:gd name="T50" fmla="*/ 1037 w 1104"/>
                <a:gd name="T51" fmla="*/ 348 h 1103"/>
                <a:gd name="T52" fmla="*/ 1076 w 1104"/>
                <a:gd name="T53" fmla="*/ 499 h 1103"/>
                <a:gd name="T54" fmla="*/ 1068 w 1104"/>
                <a:gd name="T55" fmla="*/ 659 h 1103"/>
                <a:gd name="T56" fmla="*/ 1015 w 1104"/>
                <a:gd name="T57" fmla="*/ 804 h 1103"/>
                <a:gd name="T58" fmla="*/ 925 w 1104"/>
                <a:gd name="T59" fmla="*/ 925 h 1103"/>
                <a:gd name="T60" fmla="*/ 803 w 1104"/>
                <a:gd name="T61" fmla="*/ 1016 h 1103"/>
                <a:gd name="T62" fmla="*/ 659 w 1104"/>
                <a:gd name="T63" fmla="*/ 1068 h 1103"/>
                <a:gd name="T64" fmla="*/ 535 w 1104"/>
                <a:gd name="T65" fmla="*/ 1079 h 1103"/>
                <a:gd name="T66" fmla="*/ 483 w 1104"/>
                <a:gd name="T67" fmla="*/ 1074 h 1103"/>
                <a:gd name="T68" fmla="*/ 431 w 1104"/>
                <a:gd name="T69" fmla="*/ 1064 h 1103"/>
                <a:gd name="T70" fmla="*/ 383 w 1104"/>
                <a:gd name="T71" fmla="*/ 1050 h 1103"/>
                <a:gd name="T72" fmla="*/ 335 w 1104"/>
                <a:gd name="T73" fmla="*/ 1030 h 1103"/>
                <a:gd name="T74" fmla="*/ 290 w 1104"/>
                <a:gd name="T75" fmla="*/ 1007 h 1103"/>
                <a:gd name="T76" fmla="*/ 307 w 1104"/>
                <a:gd name="T77" fmla="*/ 1047 h 1103"/>
                <a:gd name="T78" fmla="*/ 356 w 1104"/>
                <a:gd name="T79" fmla="*/ 1068 h 1103"/>
                <a:gd name="T80" fmla="*/ 407 w 1104"/>
                <a:gd name="T81" fmla="*/ 1085 h 1103"/>
                <a:gd name="T82" fmla="*/ 460 w 1104"/>
                <a:gd name="T83" fmla="*/ 1096 h 1103"/>
                <a:gd name="T84" fmla="*/ 515 w 1104"/>
                <a:gd name="T85" fmla="*/ 1102 h 1103"/>
                <a:gd name="T86" fmla="*/ 610 w 1104"/>
                <a:gd name="T87" fmla="*/ 1101 h 1103"/>
                <a:gd name="T88" fmla="*/ 767 w 1104"/>
                <a:gd name="T89" fmla="*/ 1060 h 1103"/>
                <a:gd name="T90" fmla="*/ 903 w 1104"/>
                <a:gd name="T91" fmla="*/ 978 h 1103"/>
                <a:gd name="T92" fmla="*/ 1011 w 1104"/>
                <a:gd name="T93" fmla="*/ 861 h 1103"/>
                <a:gd name="T94" fmla="*/ 1080 w 1104"/>
                <a:gd name="T95" fmla="*/ 717 h 1103"/>
                <a:gd name="T96" fmla="*/ 1104 w 1104"/>
                <a:gd name="T97" fmla="*/ 553 h 1103"/>
                <a:gd name="T98" fmla="*/ 1080 w 1104"/>
                <a:gd name="T99" fmla="*/ 388 h 1103"/>
                <a:gd name="T100" fmla="*/ 1011 w 1104"/>
                <a:gd name="T101" fmla="*/ 244 h 1103"/>
                <a:gd name="T102" fmla="*/ 903 w 1104"/>
                <a:gd name="T103" fmla="*/ 127 h 1103"/>
                <a:gd name="T104" fmla="*/ 767 w 1104"/>
                <a:gd name="T105" fmla="*/ 44 h 1103"/>
                <a:gd name="T106" fmla="*/ 610 w 1104"/>
                <a:gd name="T107" fmla="*/ 2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4" h="1103">
                  <a:moveTo>
                    <a:pt x="553" y="0"/>
                  </a:moveTo>
                  <a:lnTo>
                    <a:pt x="497" y="2"/>
                  </a:lnTo>
                  <a:lnTo>
                    <a:pt x="441" y="12"/>
                  </a:lnTo>
                  <a:lnTo>
                    <a:pt x="388" y="25"/>
                  </a:lnTo>
                  <a:lnTo>
                    <a:pt x="338" y="44"/>
                  </a:lnTo>
                  <a:lnTo>
                    <a:pt x="289" y="67"/>
                  </a:lnTo>
                  <a:lnTo>
                    <a:pt x="244" y="94"/>
                  </a:lnTo>
                  <a:lnTo>
                    <a:pt x="202" y="127"/>
                  </a:lnTo>
                  <a:lnTo>
                    <a:pt x="162" y="162"/>
                  </a:lnTo>
                  <a:lnTo>
                    <a:pt x="127" y="201"/>
                  </a:lnTo>
                  <a:lnTo>
                    <a:pt x="94" y="244"/>
                  </a:lnTo>
                  <a:lnTo>
                    <a:pt x="67" y="289"/>
                  </a:lnTo>
                  <a:lnTo>
                    <a:pt x="44" y="337"/>
                  </a:lnTo>
                  <a:lnTo>
                    <a:pt x="25" y="388"/>
                  </a:lnTo>
                  <a:lnTo>
                    <a:pt x="12" y="441"/>
                  </a:lnTo>
                  <a:lnTo>
                    <a:pt x="2" y="496"/>
                  </a:lnTo>
                  <a:lnTo>
                    <a:pt x="0" y="553"/>
                  </a:lnTo>
                  <a:lnTo>
                    <a:pt x="1" y="590"/>
                  </a:lnTo>
                  <a:lnTo>
                    <a:pt x="5" y="625"/>
                  </a:lnTo>
                  <a:lnTo>
                    <a:pt x="10" y="661"/>
                  </a:lnTo>
                  <a:lnTo>
                    <a:pt x="18" y="695"/>
                  </a:lnTo>
                  <a:lnTo>
                    <a:pt x="29" y="729"/>
                  </a:lnTo>
                  <a:lnTo>
                    <a:pt x="41" y="762"/>
                  </a:lnTo>
                  <a:lnTo>
                    <a:pt x="55" y="794"/>
                  </a:lnTo>
                  <a:lnTo>
                    <a:pt x="71" y="824"/>
                  </a:lnTo>
                  <a:lnTo>
                    <a:pt x="90" y="854"/>
                  </a:lnTo>
                  <a:lnTo>
                    <a:pt x="109" y="882"/>
                  </a:lnTo>
                  <a:lnTo>
                    <a:pt x="130" y="910"/>
                  </a:lnTo>
                  <a:lnTo>
                    <a:pt x="153" y="935"/>
                  </a:lnTo>
                  <a:lnTo>
                    <a:pt x="179" y="959"/>
                  </a:lnTo>
                  <a:lnTo>
                    <a:pt x="204" y="981"/>
                  </a:lnTo>
                  <a:lnTo>
                    <a:pt x="232" y="1002"/>
                  </a:lnTo>
                  <a:lnTo>
                    <a:pt x="260" y="1021"/>
                  </a:lnTo>
                  <a:lnTo>
                    <a:pt x="275" y="999"/>
                  </a:lnTo>
                  <a:lnTo>
                    <a:pt x="248" y="981"/>
                  </a:lnTo>
                  <a:lnTo>
                    <a:pt x="222" y="961"/>
                  </a:lnTo>
                  <a:lnTo>
                    <a:pt x="197" y="941"/>
                  </a:lnTo>
                  <a:lnTo>
                    <a:pt x="174" y="918"/>
                  </a:lnTo>
                  <a:lnTo>
                    <a:pt x="152" y="893"/>
                  </a:lnTo>
                  <a:lnTo>
                    <a:pt x="131" y="867"/>
                  </a:lnTo>
                  <a:lnTo>
                    <a:pt x="113" y="841"/>
                  </a:lnTo>
                  <a:lnTo>
                    <a:pt x="96" y="812"/>
                  </a:lnTo>
                  <a:lnTo>
                    <a:pt x="80" y="783"/>
                  </a:lnTo>
                  <a:lnTo>
                    <a:pt x="66" y="753"/>
                  </a:lnTo>
                  <a:lnTo>
                    <a:pt x="54" y="722"/>
                  </a:lnTo>
                  <a:lnTo>
                    <a:pt x="45" y="690"/>
                  </a:lnTo>
                  <a:lnTo>
                    <a:pt x="37" y="656"/>
                  </a:lnTo>
                  <a:lnTo>
                    <a:pt x="31" y="622"/>
                  </a:lnTo>
                  <a:lnTo>
                    <a:pt x="28" y="588"/>
                  </a:lnTo>
                  <a:lnTo>
                    <a:pt x="27" y="553"/>
                  </a:lnTo>
                  <a:lnTo>
                    <a:pt x="29" y="499"/>
                  </a:lnTo>
                  <a:lnTo>
                    <a:pt x="37" y="447"/>
                  </a:lnTo>
                  <a:lnTo>
                    <a:pt x="51" y="396"/>
                  </a:lnTo>
                  <a:lnTo>
                    <a:pt x="68" y="348"/>
                  </a:lnTo>
                  <a:lnTo>
                    <a:pt x="90" y="302"/>
                  </a:lnTo>
                  <a:lnTo>
                    <a:pt x="116" y="259"/>
                  </a:lnTo>
                  <a:lnTo>
                    <a:pt x="146" y="218"/>
                  </a:lnTo>
                  <a:lnTo>
                    <a:pt x="181" y="181"/>
                  </a:lnTo>
                  <a:lnTo>
                    <a:pt x="218" y="146"/>
                  </a:lnTo>
                  <a:lnTo>
                    <a:pt x="259" y="116"/>
                  </a:lnTo>
                  <a:lnTo>
                    <a:pt x="302" y="90"/>
                  </a:lnTo>
                  <a:lnTo>
                    <a:pt x="348" y="68"/>
                  </a:lnTo>
                  <a:lnTo>
                    <a:pt x="396" y="51"/>
                  </a:lnTo>
                  <a:lnTo>
                    <a:pt x="447" y="37"/>
                  </a:lnTo>
                  <a:lnTo>
                    <a:pt x="499" y="29"/>
                  </a:lnTo>
                  <a:lnTo>
                    <a:pt x="553" y="26"/>
                  </a:lnTo>
                  <a:lnTo>
                    <a:pt x="607" y="29"/>
                  </a:lnTo>
                  <a:lnTo>
                    <a:pt x="659" y="37"/>
                  </a:lnTo>
                  <a:lnTo>
                    <a:pt x="710" y="51"/>
                  </a:lnTo>
                  <a:lnTo>
                    <a:pt x="758" y="68"/>
                  </a:lnTo>
                  <a:lnTo>
                    <a:pt x="803" y="90"/>
                  </a:lnTo>
                  <a:lnTo>
                    <a:pt x="847" y="116"/>
                  </a:lnTo>
                  <a:lnTo>
                    <a:pt x="887" y="146"/>
                  </a:lnTo>
                  <a:lnTo>
                    <a:pt x="925" y="181"/>
                  </a:lnTo>
                  <a:lnTo>
                    <a:pt x="959" y="218"/>
                  </a:lnTo>
                  <a:lnTo>
                    <a:pt x="989" y="259"/>
                  </a:lnTo>
                  <a:lnTo>
                    <a:pt x="1015" y="302"/>
                  </a:lnTo>
                  <a:lnTo>
                    <a:pt x="1037" y="348"/>
                  </a:lnTo>
                  <a:lnTo>
                    <a:pt x="1056" y="396"/>
                  </a:lnTo>
                  <a:lnTo>
                    <a:pt x="1068" y="447"/>
                  </a:lnTo>
                  <a:lnTo>
                    <a:pt x="1076" y="499"/>
                  </a:lnTo>
                  <a:lnTo>
                    <a:pt x="1079" y="553"/>
                  </a:lnTo>
                  <a:lnTo>
                    <a:pt x="1076" y="607"/>
                  </a:lnTo>
                  <a:lnTo>
                    <a:pt x="1068" y="659"/>
                  </a:lnTo>
                  <a:lnTo>
                    <a:pt x="1056" y="709"/>
                  </a:lnTo>
                  <a:lnTo>
                    <a:pt x="1037" y="758"/>
                  </a:lnTo>
                  <a:lnTo>
                    <a:pt x="1015" y="804"/>
                  </a:lnTo>
                  <a:lnTo>
                    <a:pt x="989" y="846"/>
                  </a:lnTo>
                  <a:lnTo>
                    <a:pt x="959" y="888"/>
                  </a:lnTo>
                  <a:lnTo>
                    <a:pt x="925" y="925"/>
                  </a:lnTo>
                  <a:lnTo>
                    <a:pt x="887" y="959"/>
                  </a:lnTo>
                  <a:lnTo>
                    <a:pt x="847" y="989"/>
                  </a:lnTo>
                  <a:lnTo>
                    <a:pt x="803" y="1016"/>
                  </a:lnTo>
                  <a:lnTo>
                    <a:pt x="758" y="1037"/>
                  </a:lnTo>
                  <a:lnTo>
                    <a:pt x="710" y="1055"/>
                  </a:lnTo>
                  <a:lnTo>
                    <a:pt x="659" y="1068"/>
                  </a:lnTo>
                  <a:lnTo>
                    <a:pt x="607" y="1077"/>
                  </a:lnTo>
                  <a:lnTo>
                    <a:pt x="553" y="1079"/>
                  </a:lnTo>
                  <a:lnTo>
                    <a:pt x="535" y="1079"/>
                  </a:lnTo>
                  <a:lnTo>
                    <a:pt x="517" y="1078"/>
                  </a:lnTo>
                  <a:lnTo>
                    <a:pt x="500" y="1077"/>
                  </a:lnTo>
                  <a:lnTo>
                    <a:pt x="483" y="1074"/>
                  </a:lnTo>
                  <a:lnTo>
                    <a:pt x="466" y="1071"/>
                  </a:lnTo>
                  <a:lnTo>
                    <a:pt x="448" y="1068"/>
                  </a:lnTo>
                  <a:lnTo>
                    <a:pt x="431" y="1064"/>
                  </a:lnTo>
                  <a:lnTo>
                    <a:pt x="415" y="1060"/>
                  </a:lnTo>
                  <a:lnTo>
                    <a:pt x="399" y="1055"/>
                  </a:lnTo>
                  <a:lnTo>
                    <a:pt x="383" y="1050"/>
                  </a:lnTo>
                  <a:lnTo>
                    <a:pt x="366" y="1044"/>
                  </a:lnTo>
                  <a:lnTo>
                    <a:pt x="350" y="1037"/>
                  </a:lnTo>
                  <a:lnTo>
                    <a:pt x="335" y="1030"/>
                  </a:lnTo>
                  <a:lnTo>
                    <a:pt x="320" y="1024"/>
                  </a:lnTo>
                  <a:lnTo>
                    <a:pt x="305" y="1016"/>
                  </a:lnTo>
                  <a:lnTo>
                    <a:pt x="290" y="1007"/>
                  </a:lnTo>
                  <a:lnTo>
                    <a:pt x="275" y="1030"/>
                  </a:lnTo>
                  <a:lnTo>
                    <a:pt x="290" y="1039"/>
                  </a:lnTo>
                  <a:lnTo>
                    <a:pt x="307" y="1047"/>
                  </a:lnTo>
                  <a:lnTo>
                    <a:pt x="323" y="1055"/>
                  </a:lnTo>
                  <a:lnTo>
                    <a:pt x="339" y="1062"/>
                  </a:lnTo>
                  <a:lnTo>
                    <a:pt x="356" y="1068"/>
                  </a:lnTo>
                  <a:lnTo>
                    <a:pt x="372" y="1074"/>
                  </a:lnTo>
                  <a:lnTo>
                    <a:pt x="390" y="1080"/>
                  </a:lnTo>
                  <a:lnTo>
                    <a:pt x="407" y="1085"/>
                  </a:lnTo>
                  <a:lnTo>
                    <a:pt x="424" y="1089"/>
                  </a:lnTo>
                  <a:lnTo>
                    <a:pt x="443" y="1093"/>
                  </a:lnTo>
                  <a:lnTo>
                    <a:pt x="460" y="1096"/>
                  </a:lnTo>
                  <a:lnTo>
                    <a:pt x="478" y="1098"/>
                  </a:lnTo>
                  <a:lnTo>
                    <a:pt x="497" y="1101"/>
                  </a:lnTo>
                  <a:lnTo>
                    <a:pt x="515" y="1102"/>
                  </a:lnTo>
                  <a:lnTo>
                    <a:pt x="535" y="1103"/>
                  </a:lnTo>
                  <a:lnTo>
                    <a:pt x="553" y="1103"/>
                  </a:lnTo>
                  <a:lnTo>
                    <a:pt x="610" y="1101"/>
                  </a:lnTo>
                  <a:lnTo>
                    <a:pt x="665" y="1092"/>
                  </a:lnTo>
                  <a:lnTo>
                    <a:pt x="718" y="1079"/>
                  </a:lnTo>
                  <a:lnTo>
                    <a:pt x="767" y="1060"/>
                  </a:lnTo>
                  <a:lnTo>
                    <a:pt x="816" y="1037"/>
                  </a:lnTo>
                  <a:lnTo>
                    <a:pt x="862" y="1010"/>
                  </a:lnTo>
                  <a:lnTo>
                    <a:pt x="903" y="978"/>
                  </a:lnTo>
                  <a:lnTo>
                    <a:pt x="943" y="942"/>
                  </a:lnTo>
                  <a:lnTo>
                    <a:pt x="978" y="903"/>
                  </a:lnTo>
                  <a:lnTo>
                    <a:pt x="1011" y="861"/>
                  </a:lnTo>
                  <a:lnTo>
                    <a:pt x="1038" y="815"/>
                  </a:lnTo>
                  <a:lnTo>
                    <a:pt x="1061" y="767"/>
                  </a:lnTo>
                  <a:lnTo>
                    <a:pt x="1080" y="717"/>
                  </a:lnTo>
                  <a:lnTo>
                    <a:pt x="1092" y="664"/>
                  </a:lnTo>
                  <a:lnTo>
                    <a:pt x="1102" y="609"/>
                  </a:lnTo>
                  <a:lnTo>
                    <a:pt x="1104" y="553"/>
                  </a:lnTo>
                  <a:lnTo>
                    <a:pt x="1102" y="496"/>
                  </a:lnTo>
                  <a:lnTo>
                    <a:pt x="1092" y="441"/>
                  </a:lnTo>
                  <a:lnTo>
                    <a:pt x="1080" y="388"/>
                  </a:lnTo>
                  <a:lnTo>
                    <a:pt x="1061" y="337"/>
                  </a:lnTo>
                  <a:lnTo>
                    <a:pt x="1038" y="289"/>
                  </a:lnTo>
                  <a:lnTo>
                    <a:pt x="1011" y="244"/>
                  </a:lnTo>
                  <a:lnTo>
                    <a:pt x="978" y="201"/>
                  </a:lnTo>
                  <a:lnTo>
                    <a:pt x="943" y="162"/>
                  </a:lnTo>
                  <a:lnTo>
                    <a:pt x="903" y="127"/>
                  </a:lnTo>
                  <a:lnTo>
                    <a:pt x="862" y="94"/>
                  </a:lnTo>
                  <a:lnTo>
                    <a:pt x="816" y="67"/>
                  </a:lnTo>
                  <a:lnTo>
                    <a:pt x="767" y="44"/>
                  </a:lnTo>
                  <a:lnTo>
                    <a:pt x="718" y="25"/>
                  </a:lnTo>
                  <a:lnTo>
                    <a:pt x="665" y="12"/>
                  </a:lnTo>
                  <a:lnTo>
                    <a:pt x="610" y="2"/>
                  </a:lnTo>
                  <a:lnTo>
                    <a:pt x="5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6"/>
            <p:cNvSpPr>
              <a:spLocks/>
            </p:cNvSpPr>
            <p:nvPr/>
          </p:nvSpPr>
          <p:spPr bwMode="auto">
            <a:xfrm>
              <a:off x="747" y="2179"/>
              <a:ext cx="526" cy="526"/>
            </a:xfrm>
            <a:custGeom>
              <a:avLst/>
              <a:gdLst>
                <a:gd name="T0" fmla="*/ 25 w 1052"/>
                <a:gd name="T1" fmla="*/ 424 h 1053"/>
                <a:gd name="T2" fmla="*/ 77 w 1052"/>
                <a:gd name="T3" fmla="*/ 283 h 1053"/>
                <a:gd name="T4" fmla="*/ 164 w 1052"/>
                <a:gd name="T5" fmla="*/ 165 h 1053"/>
                <a:gd name="T6" fmla="*/ 282 w 1052"/>
                <a:gd name="T7" fmla="*/ 78 h 1053"/>
                <a:gd name="T8" fmla="*/ 424 w 1052"/>
                <a:gd name="T9" fmla="*/ 26 h 1053"/>
                <a:gd name="T10" fmla="*/ 578 w 1052"/>
                <a:gd name="T11" fmla="*/ 18 h 1053"/>
                <a:gd name="T12" fmla="*/ 725 w 1052"/>
                <a:gd name="T13" fmla="*/ 56 h 1053"/>
                <a:gd name="T14" fmla="*/ 851 w 1052"/>
                <a:gd name="T15" fmla="*/ 132 h 1053"/>
                <a:gd name="T16" fmla="*/ 949 w 1052"/>
                <a:gd name="T17" fmla="*/ 241 h 1053"/>
                <a:gd name="T18" fmla="*/ 1014 w 1052"/>
                <a:gd name="T19" fmla="*/ 375 h 1053"/>
                <a:gd name="T20" fmla="*/ 1037 w 1052"/>
                <a:gd name="T21" fmla="*/ 527 h 1053"/>
                <a:gd name="T22" fmla="*/ 1014 w 1052"/>
                <a:gd name="T23" fmla="*/ 679 h 1053"/>
                <a:gd name="T24" fmla="*/ 949 w 1052"/>
                <a:gd name="T25" fmla="*/ 812 h 1053"/>
                <a:gd name="T26" fmla="*/ 851 w 1052"/>
                <a:gd name="T27" fmla="*/ 922 h 1053"/>
                <a:gd name="T28" fmla="*/ 725 w 1052"/>
                <a:gd name="T29" fmla="*/ 998 h 1053"/>
                <a:gd name="T30" fmla="*/ 578 w 1052"/>
                <a:gd name="T31" fmla="*/ 1036 h 1053"/>
                <a:gd name="T32" fmla="*/ 492 w 1052"/>
                <a:gd name="T33" fmla="*/ 1037 h 1053"/>
                <a:gd name="T34" fmla="*/ 441 w 1052"/>
                <a:gd name="T35" fmla="*/ 1031 h 1053"/>
                <a:gd name="T36" fmla="*/ 392 w 1052"/>
                <a:gd name="T37" fmla="*/ 1019 h 1053"/>
                <a:gd name="T38" fmla="*/ 345 w 1052"/>
                <a:gd name="T39" fmla="*/ 1004 h 1053"/>
                <a:gd name="T40" fmla="*/ 300 w 1052"/>
                <a:gd name="T41" fmla="*/ 985 h 1053"/>
                <a:gd name="T42" fmla="*/ 263 w 1052"/>
                <a:gd name="T43" fmla="*/ 981 h 1053"/>
                <a:gd name="T44" fmla="*/ 308 w 1052"/>
                <a:gd name="T45" fmla="*/ 1004 h 1053"/>
                <a:gd name="T46" fmla="*/ 356 w 1052"/>
                <a:gd name="T47" fmla="*/ 1024 h 1053"/>
                <a:gd name="T48" fmla="*/ 404 w 1052"/>
                <a:gd name="T49" fmla="*/ 1038 h 1053"/>
                <a:gd name="T50" fmla="*/ 456 w 1052"/>
                <a:gd name="T51" fmla="*/ 1048 h 1053"/>
                <a:gd name="T52" fmla="*/ 508 w 1052"/>
                <a:gd name="T53" fmla="*/ 1053 h 1053"/>
                <a:gd name="T54" fmla="*/ 632 w 1052"/>
                <a:gd name="T55" fmla="*/ 1042 h 1053"/>
                <a:gd name="T56" fmla="*/ 776 w 1052"/>
                <a:gd name="T57" fmla="*/ 990 h 1053"/>
                <a:gd name="T58" fmla="*/ 898 w 1052"/>
                <a:gd name="T59" fmla="*/ 899 h 1053"/>
                <a:gd name="T60" fmla="*/ 988 w 1052"/>
                <a:gd name="T61" fmla="*/ 778 h 1053"/>
                <a:gd name="T62" fmla="*/ 1041 w 1052"/>
                <a:gd name="T63" fmla="*/ 633 h 1053"/>
                <a:gd name="T64" fmla="*/ 1049 w 1052"/>
                <a:gd name="T65" fmla="*/ 473 h 1053"/>
                <a:gd name="T66" fmla="*/ 1010 w 1052"/>
                <a:gd name="T67" fmla="*/ 322 h 1053"/>
                <a:gd name="T68" fmla="*/ 932 w 1052"/>
                <a:gd name="T69" fmla="*/ 192 h 1053"/>
                <a:gd name="T70" fmla="*/ 820 w 1052"/>
                <a:gd name="T71" fmla="*/ 90 h 1053"/>
                <a:gd name="T72" fmla="*/ 683 w 1052"/>
                <a:gd name="T73" fmla="*/ 25 h 1053"/>
                <a:gd name="T74" fmla="*/ 526 w 1052"/>
                <a:gd name="T75" fmla="*/ 0 h 1053"/>
                <a:gd name="T76" fmla="*/ 369 w 1052"/>
                <a:gd name="T77" fmla="*/ 25 h 1053"/>
                <a:gd name="T78" fmla="*/ 232 w 1052"/>
                <a:gd name="T79" fmla="*/ 90 h 1053"/>
                <a:gd name="T80" fmla="*/ 119 w 1052"/>
                <a:gd name="T81" fmla="*/ 192 h 1053"/>
                <a:gd name="T82" fmla="*/ 41 w 1052"/>
                <a:gd name="T83" fmla="*/ 322 h 1053"/>
                <a:gd name="T84" fmla="*/ 2 w 1052"/>
                <a:gd name="T85" fmla="*/ 473 h 1053"/>
                <a:gd name="T86" fmla="*/ 4 w 1052"/>
                <a:gd name="T87" fmla="*/ 596 h 1053"/>
                <a:gd name="T88" fmla="*/ 27 w 1052"/>
                <a:gd name="T89" fmla="*/ 696 h 1053"/>
                <a:gd name="T90" fmla="*/ 69 w 1052"/>
                <a:gd name="T91" fmla="*/ 786 h 1053"/>
                <a:gd name="T92" fmla="*/ 125 w 1052"/>
                <a:gd name="T93" fmla="*/ 867 h 1053"/>
                <a:gd name="T94" fmla="*/ 195 w 1052"/>
                <a:gd name="T95" fmla="*/ 935 h 1053"/>
                <a:gd name="T96" fmla="*/ 258 w 1052"/>
                <a:gd name="T97" fmla="*/ 962 h 1053"/>
                <a:gd name="T98" fmla="*/ 180 w 1052"/>
                <a:gd name="T99" fmla="*/ 903 h 1053"/>
                <a:gd name="T100" fmla="*/ 116 w 1052"/>
                <a:gd name="T101" fmla="*/ 833 h 1053"/>
                <a:gd name="T102" fmla="*/ 66 w 1052"/>
                <a:gd name="T103" fmla="*/ 751 h 1053"/>
                <a:gd name="T104" fmla="*/ 32 w 1052"/>
                <a:gd name="T105" fmla="*/ 659 h 1053"/>
                <a:gd name="T106" fmla="*/ 16 w 1052"/>
                <a:gd name="T107" fmla="*/ 561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52" h="1053">
                  <a:moveTo>
                    <a:pt x="14" y="527"/>
                  </a:moveTo>
                  <a:lnTo>
                    <a:pt x="17" y="475"/>
                  </a:lnTo>
                  <a:lnTo>
                    <a:pt x="25" y="424"/>
                  </a:lnTo>
                  <a:lnTo>
                    <a:pt x="38" y="375"/>
                  </a:lnTo>
                  <a:lnTo>
                    <a:pt x="55" y="327"/>
                  </a:lnTo>
                  <a:lnTo>
                    <a:pt x="77" y="283"/>
                  </a:lnTo>
                  <a:lnTo>
                    <a:pt x="102" y="241"/>
                  </a:lnTo>
                  <a:lnTo>
                    <a:pt x="131" y="202"/>
                  </a:lnTo>
                  <a:lnTo>
                    <a:pt x="164" y="165"/>
                  </a:lnTo>
                  <a:lnTo>
                    <a:pt x="201" y="132"/>
                  </a:lnTo>
                  <a:lnTo>
                    <a:pt x="240" y="103"/>
                  </a:lnTo>
                  <a:lnTo>
                    <a:pt x="282" y="78"/>
                  </a:lnTo>
                  <a:lnTo>
                    <a:pt x="327" y="56"/>
                  </a:lnTo>
                  <a:lnTo>
                    <a:pt x="374" y="38"/>
                  </a:lnTo>
                  <a:lnTo>
                    <a:pt x="424" y="26"/>
                  </a:lnTo>
                  <a:lnTo>
                    <a:pt x="474" y="18"/>
                  </a:lnTo>
                  <a:lnTo>
                    <a:pt x="526" y="15"/>
                  </a:lnTo>
                  <a:lnTo>
                    <a:pt x="578" y="18"/>
                  </a:lnTo>
                  <a:lnTo>
                    <a:pt x="629" y="26"/>
                  </a:lnTo>
                  <a:lnTo>
                    <a:pt x="678" y="38"/>
                  </a:lnTo>
                  <a:lnTo>
                    <a:pt x="725" y="56"/>
                  </a:lnTo>
                  <a:lnTo>
                    <a:pt x="769" y="78"/>
                  </a:lnTo>
                  <a:lnTo>
                    <a:pt x="812" y="103"/>
                  </a:lnTo>
                  <a:lnTo>
                    <a:pt x="851" y="132"/>
                  </a:lnTo>
                  <a:lnTo>
                    <a:pt x="887" y="165"/>
                  </a:lnTo>
                  <a:lnTo>
                    <a:pt x="920" y="202"/>
                  </a:lnTo>
                  <a:lnTo>
                    <a:pt x="949" y="241"/>
                  </a:lnTo>
                  <a:lnTo>
                    <a:pt x="976" y="283"/>
                  </a:lnTo>
                  <a:lnTo>
                    <a:pt x="996" y="327"/>
                  </a:lnTo>
                  <a:lnTo>
                    <a:pt x="1014" y="375"/>
                  </a:lnTo>
                  <a:lnTo>
                    <a:pt x="1026" y="424"/>
                  </a:lnTo>
                  <a:lnTo>
                    <a:pt x="1034" y="475"/>
                  </a:lnTo>
                  <a:lnTo>
                    <a:pt x="1037" y="527"/>
                  </a:lnTo>
                  <a:lnTo>
                    <a:pt x="1034" y="578"/>
                  </a:lnTo>
                  <a:lnTo>
                    <a:pt x="1026" y="629"/>
                  </a:lnTo>
                  <a:lnTo>
                    <a:pt x="1014" y="679"/>
                  </a:lnTo>
                  <a:lnTo>
                    <a:pt x="996" y="726"/>
                  </a:lnTo>
                  <a:lnTo>
                    <a:pt x="976" y="771"/>
                  </a:lnTo>
                  <a:lnTo>
                    <a:pt x="949" y="812"/>
                  </a:lnTo>
                  <a:lnTo>
                    <a:pt x="920" y="851"/>
                  </a:lnTo>
                  <a:lnTo>
                    <a:pt x="887" y="888"/>
                  </a:lnTo>
                  <a:lnTo>
                    <a:pt x="851" y="922"/>
                  </a:lnTo>
                  <a:lnTo>
                    <a:pt x="812" y="950"/>
                  </a:lnTo>
                  <a:lnTo>
                    <a:pt x="769" y="976"/>
                  </a:lnTo>
                  <a:lnTo>
                    <a:pt x="725" y="998"/>
                  </a:lnTo>
                  <a:lnTo>
                    <a:pt x="678" y="1015"/>
                  </a:lnTo>
                  <a:lnTo>
                    <a:pt x="629" y="1028"/>
                  </a:lnTo>
                  <a:lnTo>
                    <a:pt x="578" y="1036"/>
                  </a:lnTo>
                  <a:lnTo>
                    <a:pt x="526" y="1038"/>
                  </a:lnTo>
                  <a:lnTo>
                    <a:pt x="509" y="1038"/>
                  </a:lnTo>
                  <a:lnTo>
                    <a:pt x="492" y="1037"/>
                  </a:lnTo>
                  <a:lnTo>
                    <a:pt x="474" y="1036"/>
                  </a:lnTo>
                  <a:lnTo>
                    <a:pt x="457" y="1033"/>
                  </a:lnTo>
                  <a:lnTo>
                    <a:pt x="441" y="1031"/>
                  </a:lnTo>
                  <a:lnTo>
                    <a:pt x="425" y="1028"/>
                  </a:lnTo>
                  <a:lnTo>
                    <a:pt x="407" y="1024"/>
                  </a:lnTo>
                  <a:lnTo>
                    <a:pt x="392" y="1019"/>
                  </a:lnTo>
                  <a:lnTo>
                    <a:pt x="376" y="1015"/>
                  </a:lnTo>
                  <a:lnTo>
                    <a:pt x="360" y="1010"/>
                  </a:lnTo>
                  <a:lnTo>
                    <a:pt x="345" y="1004"/>
                  </a:lnTo>
                  <a:lnTo>
                    <a:pt x="330" y="999"/>
                  </a:lnTo>
                  <a:lnTo>
                    <a:pt x="315" y="992"/>
                  </a:lnTo>
                  <a:lnTo>
                    <a:pt x="300" y="985"/>
                  </a:lnTo>
                  <a:lnTo>
                    <a:pt x="285" y="978"/>
                  </a:lnTo>
                  <a:lnTo>
                    <a:pt x="271" y="970"/>
                  </a:lnTo>
                  <a:lnTo>
                    <a:pt x="263" y="981"/>
                  </a:lnTo>
                  <a:lnTo>
                    <a:pt x="278" y="990"/>
                  </a:lnTo>
                  <a:lnTo>
                    <a:pt x="293" y="998"/>
                  </a:lnTo>
                  <a:lnTo>
                    <a:pt x="308" y="1004"/>
                  </a:lnTo>
                  <a:lnTo>
                    <a:pt x="323" y="1011"/>
                  </a:lnTo>
                  <a:lnTo>
                    <a:pt x="339" y="1018"/>
                  </a:lnTo>
                  <a:lnTo>
                    <a:pt x="356" y="1024"/>
                  </a:lnTo>
                  <a:lnTo>
                    <a:pt x="372" y="1029"/>
                  </a:lnTo>
                  <a:lnTo>
                    <a:pt x="388" y="1034"/>
                  </a:lnTo>
                  <a:lnTo>
                    <a:pt x="404" y="1038"/>
                  </a:lnTo>
                  <a:lnTo>
                    <a:pt x="421" y="1042"/>
                  </a:lnTo>
                  <a:lnTo>
                    <a:pt x="439" y="1045"/>
                  </a:lnTo>
                  <a:lnTo>
                    <a:pt x="456" y="1048"/>
                  </a:lnTo>
                  <a:lnTo>
                    <a:pt x="473" y="1051"/>
                  </a:lnTo>
                  <a:lnTo>
                    <a:pt x="490" y="1052"/>
                  </a:lnTo>
                  <a:lnTo>
                    <a:pt x="508" y="1053"/>
                  </a:lnTo>
                  <a:lnTo>
                    <a:pt x="526" y="1053"/>
                  </a:lnTo>
                  <a:lnTo>
                    <a:pt x="580" y="1051"/>
                  </a:lnTo>
                  <a:lnTo>
                    <a:pt x="632" y="1042"/>
                  </a:lnTo>
                  <a:lnTo>
                    <a:pt x="683" y="1029"/>
                  </a:lnTo>
                  <a:lnTo>
                    <a:pt x="731" y="1011"/>
                  </a:lnTo>
                  <a:lnTo>
                    <a:pt x="776" y="990"/>
                  </a:lnTo>
                  <a:lnTo>
                    <a:pt x="820" y="963"/>
                  </a:lnTo>
                  <a:lnTo>
                    <a:pt x="860" y="933"/>
                  </a:lnTo>
                  <a:lnTo>
                    <a:pt x="898" y="899"/>
                  </a:lnTo>
                  <a:lnTo>
                    <a:pt x="932" y="862"/>
                  </a:lnTo>
                  <a:lnTo>
                    <a:pt x="962" y="820"/>
                  </a:lnTo>
                  <a:lnTo>
                    <a:pt x="988" y="778"/>
                  </a:lnTo>
                  <a:lnTo>
                    <a:pt x="1010" y="732"/>
                  </a:lnTo>
                  <a:lnTo>
                    <a:pt x="1029" y="683"/>
                  </a:lnTo>
                  <a:lnTo>
                    <a:pt x="1041" y="633"/>
                  </a:lnTo>
                  <a:lnTo>
                    <a:pt x="1049" y="581"/>
                  </a:lnTo>
                  <a:lnTo>
                    <a:pt x="1052" y="527"/>
                  </a:lnTo>
                  <a:lnTo>
                    <a:pt x="1049" y="473"/>
                  </a:lnTo>
                  <a:lnTo>
                    <a:pt x="1041" y="421"/>
                  </a:lnTo>
                  <a:lnTo>
                    <a:pt x="1029" y="370"/>
                  </a:lnTo>
                  <a:lnTo>
                    <a:pt x="1010" y="322"/>
                  </a:lnTo>
                  <a:lnTo>
                    <a:pt x="988" y="276"/>
                  </a:lnTo>
                  <a:lnTo>
                    <a:pt x="962" y="233"/>
                  </a:lnTo>
                  <a:lnTo>
                    <a:pt x="932" y="192"/>
                  </a:lnTo>
                  <a:lnTo>
                    <a:pt x="898" y="155"/>
                  </a:lnTo>
                  <a:lnTo>
                    <a:pt x="860" y="120"/>
                  </a:lnTo>
                  <a:lnTo>
                    <a:pt x="820" y="90"/>
                  </a:lnTo>
                  <a:lnTo>
                    <a:pt x="776" y="64"/>
                  </a:lnTo>
                  <a:lnTo>
                    <a:pt x="731" y="42"/>
                  </a:lnTo>
                  <a:lnTo>
                    <a:pt x="683" y="25"/>
                  </a:lnTo>
                  <a:lnTo>
                    <a:pt x="632" y="11"/>
                  </a:lnTo>
                  <a:lnTo>
                    <a:pt x="580" y="3"/>
                  </a:lnTo>
                  <a:lnTo>
                    <a:pt x="526" y="0"/>
                  </a:lnTo>
                  <a:lnTo>
                    <a:pt x="472" y="3"/>
                  </a:lnTo>
                  <a:lnTo>
                    <a:pt x="420" y="11"/>
                  </a:lnTo>
                  <a:lnTo>
                    <a:pt x="369" y="25"/>
                  </a:lnTo>
                  <a:lnTo>
                    <a:pt x="321" y="42"/>
                  </a:lnTo>
                  <a:lnTo>
                    <a:pt x="275" y="64"/>
                  </a:lnTo>
                  <a:lnTo>
                    <a:pt x="232" y="90"/>
                  </a:lnTo>
                  <a:lnTo>
                    <a:pt x="191" y="120"/>
                  </a:lnTo>
                  <a:lnTo>
                    <a:pt x="154" y="155"/>
                  </a:lnTo>
                  <a:lnTo>
                    <a:pt x="119" y="192"/>
                  </a:lnTo>
                  <a:lnTo>
                    <a:pt x="89" y="233"/>
                  </a:lnTo>
                  <a:lnTo>
                    <a:pt x="63" y="276"/>
                  </a:lnTo>
                  <a:lnTo>
                    <a:pt x="41" y="322"/>
                  </a:lnTo>
                  <a:lnTo>
                    <a:pt x="24" y="370"/>
                  </a:lnTo>
                  <a:lnTo>
                    <a:pt x="10" y="421"/>
                  </a:lnTo>
                  <a:lnTo>
                    <a:pt x="2" y="473"/>
                  </a:lnTo>
                  <a:lnTo>
                    <a:pt x="0" y="527"/>
                  </a:lnTo>
                  <a:lnTo>
                    <a:pt x="1" y="562"/>
                  </a:lnTo>
                  <a:lnTo>
                    <a:pt x="4" y="596"/>
                  </a:lnTo>
                  <a:lnTo>
                    <a:pt x="10" y="630"/>
                  </a:lnTo>
                  <a:lnTo>
                    <a:pt x="18" y="664"/>
                  </a:lnTo>
                  <a:lnTo>
                    <a:pt x="27" y="696"/>
                  </a:lnTo>
                  <a:lnTo>
                    <a:pt x="39" y="727"/>
                  </a:lnTo>
                  <a:lnTo>
                    <a:pt x="53" y="757"/>
                  </a:lnTo>
                  <a:lnTo>
                    <a:pt x="69" y="786"/>
                  </a:lnTo>
                  <a:lnTo>
                    <a:pt x="86" y="815"/>
                  </a:lnTo>
                  <a:lnTo>
                    <a:pt x="104" y="841"/>
                  </a:lnTo>
                  <a:lnTo>
                    <a:pt x="125" y="867"/>
                  </a:lnTo>
                  <a:lnTo>
                    <a:pt x="147" y="892"/>
                  </a:lnTo>
                  <a:lnTo>
                    <a:pt x="170" y="915"/>
                  </a:lnTo>
                  <a:lnTo>
                    <a:pt x="195" y="935"/>
                  </a:lnTo>
                  <a:lnTo>
                    <a:pt x="221" y="955"/>
                  </a:lnTo>
                  <a:lnTo>
                    <a:pt x="248" y="973"/>
                  </a:lnTo>
                  <a:lnTo>
                    <a:pt x="258" y="962"/>
                  </a:lnTo>
                  <a:lnTo>
                    <a:pt x="231" y="943"/>
                  </a:lnTo>
                  <a:lnTo>
                    <a:pt x="205" y="925"/>
                  </a:lnTo>
                  <a:lnTo>
                    <a:pt x="180" y="903"/>
                  </a:lnTo>
                  <a:lnTo>
                    <a:pt x="157" y="881"/>
                  </a:lnTo>
                  <a:lnTo>
                    <a:pt x="137" y="858"/>
                  </a:lnTo>
                  <a:lnTo>
                    <a:pt x="116" y="833"/>
                  </a:lnTo>
                  <a:lnTo>
                    <a:pt x="97" y="806"/>
                  </a:lnTo>
                  <a:lnTo>
                    <a:pt x="81" y="779"/>
                  </a:lnTo>
                  <a:lnTo>
                    <a:pt x="66" y="751"/>
                  </a:lnTo>
                  <a:lnTo>
                    <a:pt x="53" y="721"/>
                  </a:lnTo>
                  <a:lnTo>
                    <a:pt x="41" y="691"/>
                  </a:lnTo>
                  <a:lnTo>
                    <a:pt x="32" y="659"/>
                  </a:lnTo>
                  <a:lnTo>
                    <a:pt x="25" y="628"/>
                  </a:lnTo>
                  <a:lnTo>
                    <a:pt x="19" y="595"/>
                  </a:lnTo>
                  <a:lnTo>
                    <a:pt x="16" y="561"/>
                  </a:lnTo>
                  <a:lnTo>
                    <a:pt x="14" y="52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7"/>
            <p:cNvSpPr>
              <a:spLocks/>
            </p:cNvSpPr>
            <p:nvPr/>
          </p:nvSpPr>
          <p:spPr bwMode="auto">
            <a:xfrm>
              <a:off x="755" y="2187"/>
              <a:ext cx="511" cy="511"/>
            </a:xfrm>
            <a:custGeom>
              <a:avLst/>
              <a:gdLst>
                <a:gd name="T0" fmla="*/ 1020 w 1023"/>
                <a:gd name="T1" fmla="*/ 460 h 1023"/>
                <a:gd name="T2" fmla="*/ 1000 w 1023"/>
                <a:gd name="T3" fmla="*/ 360 h 1023"/>
                <a:gd name="T4" fmla="*/ 962 w 1023"/>
                <a:gd name="T5" fmla="*/ 268 h 1023"/>
                <a:gd name="T6" fmla="*/ 906 w 1023"/>
                <a:gd name="T7" fmla="*/ 187 h 1023"/>
                <a:gd name="T8" fmla="*/ 837 w 1023"/>
                <a:gd name="T9" fmla="*/ 117 h 1023"/>
                <a:gd name="T10" fmla="*/ 755 w 1023"/>
                <a:gd name="T11" fmla="*/ 63 h 1023"/>
                <a:gd name="T12" fmla="*/ 664 w 1023"/>
                <a:gd name="T13" fmla="*/ 23 h 1023"/>
                <a:gd name="T14" fmla="*/ 564 w 1023"/>
                <a:gd name="T15" fmla="*/ 3 h 1023"/>
                <a:gd name="T16" fmla="*/ 460 w 1023"/>
                <a:gd name="T17" fmla="*/ 3 h 1023"/>
                <a:gd name="T18" fmla="*/ 360 w 1023"/>
                <a:gd name="T19" fmla="*/ 23 h 1023"/>
                <a:gd name="T20" fmla="*/ 268 w 1023"/>
                <a:gd name="T21" fmla="*/ 63 h 1023"/>
                <a:gd name="T22" fmla="*/ 187 w 1023"/>
                <a:gd name="T23" fmla="*/ 117 h 1023"/>
                <a:gd name="T24" fmla="*/ 117 w 1023"/>
                <a:gd name="T25" fmla="*/ 187 h 1023"/>
                <a:gd name="T26" fmla="*/ 63 w 1023"/>
                <a:gd name="T27" fmla="*/ 268 h 1023"/>
                <a:gd name="T28" fmla="*/ 24 w 1023"/>
                <a:gd name="T29" fmla="*/ 360 h 1023"/>
                <a:gd name="T30" fmla="*/ 3 w 1023"/>
                <a:gd name="T31" fmla="*/ 460 h 1023"/>
                <a:gd name="T32" fmla="*/ 2 w 1023"/>
                <a:gd name="T33" fmla="*/ 546 h 1023"/>
                <a:gd name="T34" fmla="*/ 11 w 1023"/>
                <a:gd name="T35" fmla="*/ 613 h 1023"/>
                <a:gd name="T36" fmla="*/ 27 w 1023"/>
                <a:gd name="T37" fmla="*/ 676 h 1023"/>
                <a:gd name="T38" fmla="*/ 52 w 1023"/>
                <a:gd name="T39" fmla="*/ 736 h 1023"/>
                <a:gd name="T40" fmla="*/ 83 w 1023"/>
                <a:gd name="T41" fmla="*/ 791 h 1023"/>
                <a:gd name="T42" fmla="*/ 123 w 1023"/>
                <a:gd name="T43" fmla="*/ 843 h 1023"/>
                <a:gd name="T44" fmla="*/ 166 w 1023"/>
                <a:gd name="T45" fmla="*/ 888 h 1023"/>
                <a:gd name="T46" fmla="*/ 217 w 1023"/>
                <a:gd name="T47" fmla="*/ 928 h 1023"/>
                <a:gd name="T48" fmla="*/ 453 w 1023"/>
                <a:gd name="T49" fmla="*/ 651 h 1023"/>
                <a:gd name="T50" fmla="*/ 416 w 1023"/>
                <a:gd name="T51" fmla="*/ 628 h 1023"/>
                <a:gd name="T52" fmla="*/ 387 w 1023"/>
                <a:gd name="T53" fmla="*/ 596 h 1023"/>
                <a:gd name="T54" fmla="*/ 368 w 1023"/>
                <a:gd name="T55" fmla="*/ 557 h 1023"/>
                <a:gd name="T56" fmla="*/ 361 w 1023"/>
                <a:gd name="T57" fmla="*/ 512 h 1023"/>
                <a:gd name="T58" fmla="*/ 373 w 1023"/>
                <a:gd name="T59" fmla="*/ 453 h 1023"/>
                <a:gd name="T60" fmla="*/ 406 w 1023"/>
                <a:gd name="T61" fmla="*/ 405 h 1023"/>
                <a:gd name="T62" fmla="*/ 453 w 1023"/>
                <a:gd name="T63" fmla="*/ 372 h 1023"/>
                <a:gd name="T64" fmla="*/ 512 w 1023"/>
                <a:gd name="T65" fmla="*/ 361 h 1023"/>
                <a:gd name="T66" fmla="*/ 571 w 1023"/>
                <a:gd name="T67" fmla="*/ 372 h 1023"/>
                <a:gd name="T68" fmla="*/ 619 w 1023"/>
                <a:gd name="T69" fmla="*/ 405 h 1023"/>
                <a:gd name="T70" fmla="*/ 652 w 1023"/>
                <a:gd name="T71" fmla="*/ 453 h 1023"/>
                <a:gd name="T72" fmla="*/ 663 w 1023"/>
                <a:gd name="T73" fmla="*/ 512 h 1023"/>
                <a:gd name="T74" fmla="*/ 652 w 1023"/>
                <a:gd name="T75" fmla="*/ 570 h 1023"/>
                <a:gd name="T76" fmla="*/ 619 w 1023"/>
                <a:gd name="T77" fmla="*/ 618 h 1023"/>
                <a:gd name="T78" fmla="*/ 571 w 1023"/>
                <a:gd name="T79" fmla="*/ 651 h 1023"/>
                <a:gd name="T80" fmla="*/ 512 w 1023"/>
                <a:gd name="T81" fmla="*/ 663 h 1023"/>
                <a:gd name="T82" fmla="*/ 497 w 1023"/>
                <a:gd name="T83" fmla="*/ 661 h 1023"/>
                <a:gd name="T84" fmla="*/ 483 w 1023"/>
                <a:gd name="T85" fmla="*/ 659 h 1023"/>
                <a:gd name="T86" fmla="*/ 470 w 1023"/>
                <a:gd name="T87" fmla="*/ 656 h 1023"/>
                <a:gd name="T88" fmla="*/ 457 w 1023"/>
                <a:gd name="T89" fmla="*/ 651 h 1023"/>
                <a:gd name="T90" fmla="*/ 271 w 1023"/>
                <a:gd name="T91" fmla="*/ 963 h 1023"/>
                <a:gd name="T92" fmla="*/ 301 w 1023"/>
                <a:gd name="T93" fmla="*/ 977 h 1023"/>
                <a:gd name="T94" fmla="*/ 331 w 1023"/>
                <a:gd name="T95" fmla="*/ 989 h 1023"/>
                <a:gd name="T96" fmla="*/ 362 w 1023"/>
                <a:gd name="T97" fmla="*/ 1000 h 1023"/>
                <a:gd name="T98" fmla="*/ 393 w 1023"/>
                <a:gd name="T99" fmla="*/ 1009 h 1023"/>
                <a:gd name="T100" fmla="*/ 427 w 1023"/>
                <a:gd name="T101" fmla="*/ 1016 h 1023"/>
                <a:gd name="T102" fmla="*/ 460 w 1023"/>
                <a:gd name="T103" fmla="*/ 1021 h 1023"/>
                <a:gd name="T104" fmla="*/ 495 w 1023"/>
                <a:gd name="T105" fmla="*/ 1023 h 1023"/>
                <a:gd name="T106" fmla="*/ 564 w 1023"/>
                <a:gd name="T107" fmla="*/ 1021 h 1023"/>
                <a:gd name="T108" fmla="*/ 664 w 1023"/>
                <a:gd name="T109" fmla="*/ 1000 h 1023"/>
                <a:gd name="T110" fmla="*/ 755 w 1023"/>
                <a:gd name="T111" fmla="*/ 961 h 1023"/>
                <a:gd name="T112" fmla="*/ 837 w 1023"/>
                <a:gd name="T113" fmla="*/ 907 h 1023"/>
                <a:gd name="T114" fmla="*/ 906 w 1023"/>
                <a:gd name="T115" fmla="*/ 836 h 1023"/>
                <a:gd name="T116" fmla="*/ 962 w 1023"/>
                <a:gd name="T117" fmla="*/ 756 h 1023"/>
                <a:gd name="T118" fmla="*/ 1000 w 1023"/>
                <a:gd name="T119" fmla="*/ 664 h 1023"/>
                <a:gd name="T120" fmla="*/ 1020 w 1023"/>
                <a:gd name="T121" fmla="*/ 56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23" h="1023">
                  <a:moveTo>
                    <a:pt x="1023" y="512"/>
                  </a:moveTo>
                  <a:lnTo>
                    <a:pt x="1020" y="460"/>
                  </a:lnTo>
                  <a:lnTo>
                    <a:pt x="1012" y="409"/>
                  </a:lnTo>
                  <a:lnTo>
                    <a:pt x="1000" y="360"/>
                  </a:lnTo>
                  <a:lnTo>
                    <a:pt x="982" y="312"/>
                  </a:lnTo>
                  <a:lnTo>
                    <a:pt x="962" y="268"/>
                  </a:lnTo>
                  <a:lnTo>
                    <a:pt x="935" y="226"/>
                  </a:lnTo>
                  <a:lnTo>
                    <a:pt x="906" y="187"/>
                  </a:lnTo>
                  <a:lnTo>
                    <a:pt x="873" y="150"/>
                  </a:lnTo>
                  <a:lnTo>
                    <a:pt x="837" y="117"/>
                  </a:lnTo>
                  <a:lnTo>
                    <a:pt x="798" y="88"/>
                  </a:lnTo>
                  <a:lnTo>
                    <a:pt x="755" y="63"/>
                  </a:lnTo>
                  <a:lnTo>
                    <a:pt x="711" y="41"/>
                  </a:lnTo>
                  <a:lnTo>
                    <a:pt x="664" y="23"/>
                  </a:lnTo>
                  <a:lnTo>
                    <a:pt x="615" y="11"/>
                  </a:lnTo>
                  <a:lnTo>
                    <a:pt x="564" y="3"/>
                  </a:lnTo>
                  <a:lnTo>
                    <a:pt x="512" y="0"/>
                  </a:lnTo>
                  <a:lnTo>
                    <a:pt x="460" y="3"/>
                  </a:lnTo>
                  <a:lnTo>
                    <a:pt x="410" y="11"/>
                  </a:lnTo>
                  <a:lnTo>
                    <a:pt x="360" y="23"/>
                  </a:lnTo>
                  <a:lnTo>
                    <a:pt x="313" y="41"/>
                  </a:lnTo>
                  <a:lnTo>
                    <a:pt x="268" y="63"/>
                  </a:lnTo>
                  <a:lnTo>
                    <a:pt x="226" y="88"/>
                  </a:lnTo>
                  <a:lnTo>
                    <a:pt x="187" y="117"/>
                  </a:lnTo>
                  <a:lnTo>
                    <a:pt x="150" y="150"/>
                  </a:lnTo>
                  <a:lnTo>
                    <a:pt x="117" y="187"/>
                  </a:lnTo>
                  <a:lnTo>
                    <a:pt x="88" y="226"/>
                  </a:lnTo>
                  <a:lnTo>
                    <a:pt x="63" y="268"/>
                  </a:lnTo>
                  <a:lnTo>
                    <a:pt x="41" y="312"/>
                  </a:lnTo>
                  <a:lnTo>
                    <a:pt x="24" y="360"/>
                  </a:lnTo>
                  <a:lnTo>
                    <a:pt x="11" y="409"/>
                  </a:lnTo>
                  <a:lnTo>
                    <a:pt x="3" y="460"/>
                  </a:lnTo>
                  <a:lnTo>
                    <a:pt x="0" y="512"/>
                  </a:lnTo>
                  <a:lnTo>
                    <a:pt x="2" y="546"/>
                  </a:lnTo>
                  <a:lnTo>
                    <a:pt x="5" y="580"/>
                  </a:lnTo>
                  <a:lnTo>
                    <a:pt x="11" y="613"/>
                  </a:lnTo>
                  <a:lnTo>
                    <a:pt x="18" y="644"/>
                  </a:lnTo>
                  <a:lnTo>
                    <a:pt x="27" y="676"/>
                  </a:lnTo>
                  <a:lnTo>
                    <a:pt x="39" y="706"/>
                  </a:lnTo>
                  <a:lnTo>
                    <a:pt x="52" y="736"/>
                  </a:lnTo>
                  <a:lnTo>
                    <a:pt x="67" y="764"/>
                  </a:lnTo>
                  <a:lnTo>
                    <a:pt x="83" y="791"/>
                  </a:lnTo>
                  <a:lnTo>
                    <a:pt x="102" y="818"/>
                  </a:lnTo>
                  <a:lnTo>
                    <a:pt x="123" y="843"/>
                  </a:lnTo>
                  <a:lnTo>
                    <a:pt x="143" y="866"/>
                  </a:lnTo>
                  <a:lnTo>
                    <a:pt x="166" y="888"/>
                  </a:lnTo>
                  <a:lnTo>
                    <a:pt x="191" y="910"/>
                  </a:lnTo>
                  <a:lnTo>
                    <a:pt x="217" y="928"/>
                  </a:lnTo>
                  <a:lnTo>
                    <a:pt x="244" y="947"/>
                  </a:lnTo>
                  <a:lnTo>
                    <a:pt x="453" y="651"/>
                  </a:lnTo>
                  <a:lnTo>
                    <a:pt x="434" y="641"/>
                  </a:lnTo>
                  <a:lnTo>
                    <a:pt x="416" y="628"/>
                  </a:lnTo>
                  <a:lnTo>
                    <a:pt x="400" y="613"/>
                  </a:lnTo>
                  <a:lnTo>
                    <a:pt x="387" y="596"/>
                  </a:lnTo>
                  <a:lnTo>
                    <a:pt x="376" y="577"/>
                  </a:lnTo>
                  <a:lnTo>
                    <a:pt x="368" y="557"/>
                  </a:lnTo>
                  <a:lnTo>
                    <a:pt x="363" y="535"/>
                  </a:lnTo>
                  <a:lnTo>
                    <a:pt x="361" y="512"/>
                  </a:lnTo>
                  <a:lnTo>
                    <a:pt x="365" y="482"/>
                  </a:lnTo>
                  <a:lnTo>
                    <a:pt x="373" y="453"/>
                  </a:lnTo>
                  <a:lnTo>
                    <a:pt x="387" y="428"/>
                  </a:lnTo>
                  <a:lnTo>
                    <a:pt x="406" y="405"/>
                  </a:lnTo>
                  <a:lnTo>
                    <a:pt x="428" y="386"/>
                  </a:lnTo>
                  <a:lnTo>
                    <a:pt x="453" y="372"/>
                  </a:lnTo>
                  <a:lnTo>
                    <a:pt x="482" y="364"/>
                  </a:lnTo>
                  <a:lnTo>
                    <a:pt x="512" y="361"/>
                  </a:lnTo>
                  <a:lnTo>
                    <a:pt x="542" y="364"/>
                  </a:lnTo>
                  <a:lnTo>
                    <a:pt x="571" y="372"/>
                  </a:lnTo>
                  <a:lnTo>
                    <a:pt x="596" y="386"/>
                  </a:lnTo>
                  <a:lnTo>
                    <a:pt x="619" y="405"/>
                  </a:lnTo>
                  <a:lnTo>
                    <a:pt x="638" y="428"/>
                  </a:lnTo>
                  <a:lnTo>
                    <a:pt x="652" y="453"/>
                  </a:lnTo>
                  <a:lnTo>
                    <a:pt x="660" y="482"/>
                  </a:lnTo>
                  <a:lnTo>
                    <a:pt x="663" y="512"/>
                  </a:lnTo>
                  <a:lnTo>
                    <a:pt x="660" y="542"/>
                  </a:lnTo>
                  <a:lnTo>
                    <a:pt x="652" y="570"/>
                  </a:lnTo>
                  <a:lnTo>
                    <a:pt x="638" y="596"/>
                  </a:lnTo>
                  <a:lnTo>
                    <a:pt x="619" y="618"/>
                  </a:lnTo>
                  <a:lnTo>
                    <a:pt x="596" y="637"/>
                  </a:lnTo>
                  <a:lnTo>
                    <a:pt x="571" y="651"/>
                  </a:lnTo>
                  <a:lnTo>
                    <a:pt x="542" y="659"/>
                  </a:lnTo>
                  <a:lnTo>
                    <a:pt x="512" y="663"/>
                  </a:lnTo>
                  <a:lnTo>
                    <a:pt x="505" y="663"/>
                  </a:lnTo>
                  <a:lnTo>
                    <a:pt x="497" y="661"/>
                  </a:lnTo>
                  <a:lnTo>
                    <a:pt x="490" y="660"/>
                  </a:lnTo>
                  <a:lnTo>
                    <a:pt x="483" y="659"/>
                  </a:lnTo>
                  <a:lnTo>
                    <a:pt x="476" y="658"/>
                  </a:lnTo>
                  <a:lnTo>
                    <a:pt x="470" y="656"/>
                  </a:lnTo>
                  <a:lnTo>
                    <a:pt x="464" y="653"/>
                  </a:lnTo>
                  <a:lnTo>
                    <a:pt x="457" y="651"/>
                  </a:lnTo>
                  <a:lnTo>
                    <a:pt x="257" y="955"/>
                  </a:lnTo>
                  <a:lnTo>
                    <a:pt x="271" y="963"/>
                  </a:lnTo>
                  <a:lnTo>
                    <a:pt x="286" y="970"/>
                  </a:lnTo>
                  <a:lnTo>
                    <a:pt x="301" y="977"/>
                  </a:lnTo>
                  <a:lnTo>
                    <a:pt x="316" y="984"/>
                  </a:lnTo>
                  <a:lnTo>
                    <a:pt x="331" y="989"/>
                  </a:lnTo>
                  <a:lnTo>
                    <a:pt x="346" y="995"/>
                  </a:lnTo>
                  <a:lnTo>
                    <a:pt x="362" y="1000"/>
                  </a:lnTo>
                  <a:lnTo>
                    <a:pt x="378" y="1004"/>
                  </a:lnTo>
                  <a:lnTo>
                    <a:pt x="393" y="1009"/>
                  </a:lnTo>
                  <a:lnTo>
                    <a:pt x="411" y="1013"/>
                  </a:lnTo>
                  <a:lnTo>
                    <a:pt x="427" y="1016"/>
                  </a:lnTo>
                  <a:lnTo>
                    <a:pt x="443" y="1018"/>
                  </a:lnTo>
                  <a:lnTo>
                    <a:pt x="460" y="1021"/>
                  </a:lnTo>
                  <a:lnTo>
                    <a:pt x="478" y="1022"/>
                  </a:lnTo>
                  <a:lnTo>
                    <a:pt x="495" y="1023"/>
                  </a:lnTo>
                  <a:lnTo>
                    <a:pt x="512" y="1023"/>
                  </a:lnTo>
                  <a:lnTo>
                    <a:pt x="564" y="1021"/>
                  </a:lnTo>
                  <a:lnTo>
                    <a:pt x="615" y="1013"/>
                  </a:lnTo>
                  <a:lnTo>
                    <a:pt x="664" y="1000"/>
                  </a:lnTo>
                  <a:lnTo>
                    <a:pt x="711" y="983"/>
                  </a:lnTo>
                  <a:lnTo>
                    <a:pt x="755" y="961"/>
                  </a:lnTo>
                  <a:lnTo>
                    <a:pt x="798" y="935"/>
                  </a:lnTo>
                  <a:lnTo>
                    <a:pt x="837" y="907"/>
                  </a:lnTo>
                  <a:lnTo>
                    <a:pt x="873" y="873"/>
                  </a:lnTo>
                  <a:lnTo>
                    <a:pt x="906" y="836"/>
                  </a:lnTo>
                  <a:lnTo>
                    <a:pt x="935" y="797"/>
                  </a:lnTo>
                  <a:lnTo>
                    <a:pt x="962" y="756"/>
                  </a:lnTo>
                  <a:lnTo>
                    <a:pt x="982" y="711"/>
                  </a:lnTo>
                  <a:lnTo>
                    <a:pt x="1000" y="664"/>
                  </a:lnTo>
                  <a:lnTo>
                    <a:pt x="1012" y="614"/>
                  </a:lnTo>
                  <a:lnTo>
                    <a:pt x="1020" y="563"/>
                  </a:lnTo>
                  <a:lnTo>
                    <a:pt x="1023" y="5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8"/>
            <p:cNvSpPr>
              <a:spLocks/>
            </p:cNvSpPr>
            <p:nvPr/>
          </p:nvSpPr>
          <p:spPr bwMode="auto">
            <a:xfrm>
              <a:off x="935" y="2367"/>
              <a:ext cx="151" cy="151"/>
            </a:xfrm>
            <a:custGeom>
              <a:avLst/>
              <a:gdLst>
                <a:gd name="T0" fmla="*/ 11 w 302"/>
                <a:gd name="T1" fmla="*/ 122 h 302"/>
                <a:gd name="T2" fmla="*/ 32 w 302"/>
                <a:gd name="T3" fmla="*/ 70 h 302"/>
                <a:gd name="T4" fmla="*/ 70 w 302"/>
                <a:gd name="T5" fmla="*/ 32 h 302"/>
                <a:gd name="T6" fmla="*/ 122 w 302"/>
                <a:gd name="T7" fmla="*/ 10 h 302"/>
                <a:gd name="T8" fmla="*/ 180 w 302"/>
                <a:gd name="T9" fmla="*/ 10 h 302"/>
                <a:gd name="T10" fmla="*/ 231 w 302"/>
                <a:gd name="T11" fmla="*/ 32 h 302"/>
                <a:gd name="T12" fmla="*/ 270 w 302"/>
                <a:gd name="T13" fmla="*/ 70 h 302"/>
                <a:gd name="T14" fmla="*/ 291 w 302"/>
                <a:gd name="T15" fmla="*/ 122 h 302"/>
                <a:gd name="T16" fmla="*/ 291 w 302"/>
                <a:gd name="T17" fmla="*/ 179 h 302"/>
                <a:gd name="T18" fmla="*/ 270 w 302"/>
                <a:gd name="T19" fmla="*/ 230 h 302"/>
                <a:gd name="T20" fmla="*/ 231 w 302"/>
                <a:gd name="T21" fmla="*/ 269 h 302"/>
                <a:gd name="T22" fmla="*/ 180 w 302"/>
                <a:gd name="T23" fmla="*/ 290 h 302"/>
                <a:gd name="T24" fmla="*/ 144 w 302"/>
                <a:gd name="T25" fmla="*/ 293 h 302"/>
                <a:gd name="T26" fmla="*/ 130 w 302"/>
                <a:gd name="T27" fmla="*/ 292 h 302"/>
                <a:gd name="T28" fmla="*/ 118 w 302"/>
                <a:gd name="T29" fmla="*/ 290 h 302"/>
                <a:gd name="T30" fmla="*/ 106 w 302"/>
                <a:gd name="T31" fmla="*/ 287 h 302"/>
                <a:gd name="T32" fmla="*/ 96 w 302"/>
                <a:gd name="T33" fmla="*/ 290 h 302"/>
                <a:gd name="T34" fmla="*/ 109 w 302"/>
                <a:gd name="T35" fmla="*/ 295 h 302"/>
                <a:gd name="T36" fmla="*/ 122 w 302"/>
                <a:gd name="T37" fmla="*/ 298 h 302"/>
                <a:gd name="T38" fmla="*/ 136 w 302"/>
                <a:gd name="T39" fmla="*/ 300 h 302"/>
                <a:gd name="T40" fmla="*/ 151 w 302"/>
                <a:gd name="T41" fmla="*/ 302 h 302"/>
                <a:gd name="T42" fmla="*/ 210 w 302"/>
                <a:gd name="T43" fmla="*/ 290 h 302"/>
                <a:gd name="T44" fmla="*/ 258 w 302"/>
                <a:gd name="T45" fmla="*/ 257 h 302"/>
                <a:gd name="T46" fmla="*/ 291 w 302"/>
                <a:gd name="T47" fmla="*/ 209 h 302"/>
                <a:gd name="T48" fmla="*/ 302 w 302"/>
                <a:gd name="T49" fmla="*/ 151 h 302"/>
                <a:gd name="T50" fmla="*/ 291 w 302"/>
                <a:gd name="T51" fmla="*/ 92 h 302"/>
                <a:gd name="T52" fmla="*/ 258 w 302"/>
                <a:gd name="T53" fmla="*/ 44 h 302"/>
                <a:gd name="T54" fmla="*/ 210 w 302"/>
                <a:gd name="T55" fmla="*/ 11 h 302"/>
                <a:gd name="T56" fmla="*/ 151 w 302"/>
                <a:gd name="T57" fmla="*/ 0 h 302"/>
                <a:gd name="T58" fmla="*/ 92 w 302"/>
                <a:gd name="T59" fmla="*/ 11 h 302"/>
                <a:gd name="T60" fmla="*/ 45 w 302"/>
                <a:gd name="T61" fmla="*/ 44 h 302"/>
                <a:gd name="T62" fmla="*/ 12 w 302"/>
                <a:gd name="T63" fmla="*/ 92 h 302"/>
                <a:gd name="T64" fmla="*/ 0 w 302"/>
                <a:gd name="T65" fmla="*/ 151 h 302"/>
                <a:gd name="T66" fmla="*/ 7 w 302"/>
                <a:gd name="T67" fmla="*/ 196 h 302"/>
                <a:gd name="T68" fmla="*/ 26 w 302"/>
                <a:gd name="T69" fmla="*/ 235 h 302"/>
                <a:gd name="T70" fmla="*/ 55 w 302"/>
                <a:gd name="T71" fmla="*/ 267 h 302"/>
                <a:gd name="T72" fmla="*/ 92 w 302"/>
                <a:gd name="T73" fmla="*/ 290 h 302"/>
                <a:gd name="T74" fmla="*/ 79 w 302"/>
                <a:gd name="T75" fmla="*/ 274 h 302"/>
                <a:gd name="T76" fmla="*/ 46 w 302"/>
                <a:gd name="T77" fmla="*/ 247 h 302"/>
                <a:gd name="T78" fmla="*/ 22 w 302"/>
                <a:gd name="T79" fmla="*/ 213 h 302"/>
                <a:gd name="T80" fmla="*/ 9 w 302"/>
                <a:gd name="T81" fmla="*/ 173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02" h="302">
                  <a:moveTo>
                    <a:pt x="8" y="151"/>
                  </a:moveTo>
                  <a:lnTo>
                    <a:pt x="11" y="122"/>
                  </a:lnTo>
                  <a:lnTo>
                    <a:pt x="20" y="95"/>
                  </a:lnTo>
                  <a:lnTo>
                    <a:pt x="32" y="70"/>
                  </a:lnTo>
                  <a:lnTo>
                    <a:pt x="50" y="49"/>
                  </a:lnTo>
                  <a:lnTo>
                    <a:pt x="70" y="32"/>
                  </a:lnTo>
                  <a:lnTo>
                    <a:pt x="96" y="19"/>
                  </a:lnTo>
                  <a:lnTo>
                    <a:pt x="122" y="10"/>
                  </a:lnTo>
                  <a:lnTo>
                    <a:pt x="151" y="8"/>
                  </a:lnTo>
                  <a:lnTo>
                    <a:pt x="180" y="10"/>
                  </a:lnTo>
                  <a:lnTo>
                    <a:pt x="206" y="19"/>
                  </a:lnTo>
                  <a:lnTo>
                    <a:pt x="231" y="32"/>
                  </a:lnTo>
                  <a:lnTo>
                    <a:pt x="253" y="49"/>
                  </a:lnTo>
                  <a:lnTo>
                    <a:pt x="270" y="70"/>
                  </a:lnTo>
                  <a:lnTo>
                    <a:pt x="283" y="95"/>
                  </a:lnTo>
                  <a:lnTo>
                    <a:pt x="291" y="122"/>
                  </a:lnTo>
                  <a:lnTo>
                    <a:pt x="294" y="151"/>
                  </a:lnTo>
                  <a:lnTo>
                    <a:pt x="291" y="179"/>
                  </a:lnTo>
                  <a:lnTo>
                    <a:pt x="283" y="206"/>
                  </a:lnTo>
                  <a:lnTo>
                    <a:pt x="270" y="230"/>
                  </a:lnTo>
                  <a:lnTo>
                    <a:pt x="253" y="251"/>
                  </a:lnTo>
                  <a:lnTo>
                    <a:pt x="231" y="269"/>
                  </a:lnTo>
                  <a:lnTo>
                    <a:pt x="206" y="282"/>
                  </a:lnTo>
                  <a:lnTo>
                    <a:pt x="180" y="290"/>
                  </a:lnTo>
                  <a:lnTo>
                    <a:pt x="151" y="293"/>
                  </a:lnTo>
                  <a:lnTo>
                    <a:pt x="144" y="293"/>
                  </a:lnTo>
                  <a:lnTo>
                    <a:pt x="137" y="292"/>
                  </a:lnTo>
                  <a:lnTo>
                    <a:pt x="130" y="292"/>
                  </a:lnTo>
                  <a:lnTo>
                    <a:pt x="125" y="291"/>
                  </a:lnTo>
                  <a:lnTo>
                    <a:pt x="118" y="290"/>
                  </a:lnTo>
                  <a:lnTo>
                    <a:pt x="112" y="288"/>
                  </a:lnTo>
                  <a:lnTo>
                    <a:pt x="106" y="287"/>
                  </a:lnTo>
                  <a:lnTo>
                    <a:pt x="100" y="284"/>
                  </a:lnTo>
                  <a:lnTo>
                    <a:pt x="96" y="290"/>
                  </a:lnTo>
                  <a:lnTo>
                    <a:pt x="103" y="292"/>
                  </a:lnTo>
                  <a:lnTo>
                    <a:pt x="109" y="295"/>
                  </a:lnTo>
                  <a:lnTo>
                    <a:pt x="115" y="297"/>
                  </a:lnTo>
                  <a:lnTo>
                    <a:pt x="122" y="298"/>
                  </a:lnTo>
                  <a:lnTo>
                    <a:pt x="129" y="299"/>
                  </a:lnTo>
                  <a:lnTo>
                    <a:pt x="136" y="300"/>
                  </a:lnTo>
                  <a:lnTo>
                    <a:pt x="144" y="302"/>
                  </a:lnTo>
                  <a:lnTo>
                    <a:pt x="151" y="302"/>
                  </a:lnTo>
                  <a:lnTo>
                    <a:pt x="181" y="298"/>
                  </a:lnTo>
                  <a:lnTo>
                    <a:pt x="210" y="290"/>
                  </a:lnTo>
                  <a:lnTo>
                    <a:pt x="235" y="276"/>
                  </a:lnTo>
                  <a:lnTo>
                    <a:pt x="258" y="257"/>
                  </a:lnTo>
                  <a:lnTo>
                    <a:pt x="277" y="235"/>
                  </a:lnTo>
                  <a:lnTo>
                    <a:pt x="291" y="209"/>
                  </a:lnTo>
                  <a:lnTo>
                    <a:pt x="299" y="181"/>
                  </a:lnTo>
                  <a:lnTo>
                    <a:pt x="302" y="151"/>
                  </a:lnTo>
                  <a:lnTo>
                    <a:pt x="299" y="121"/>
                  </a:lnTo>
                  <a:lnTo>
                    <a:pt x="291" y="92"/>
                  </a:lnTo>
                  <a:lnTo>
                    <a:pt x="277" y="67"/>
                  </a:lnTo>
                  <a:lnTo>
                    <a:pt x="258" y="44"/>
                  </a:lnTo>
                  <a:lnTo>
                    <a:pt x="235" y="25"/>
                  </a:lnTo>
                  <a:lnTo>
                    <a:pt x="210" y="11"/>
                  </a:lnTo>
                  <a:lnTo>
                    <a:pt x="181" y="3"/>
                  </a:lnTo>
                  <a:lnTo>
                    <a:pt x="151" y="0"/>
                  </a:lnTo>
                  <a:lnTo>
                    <a:pt x="121" y="3"/>
                  </a:lnTo>
                  <a:lnTo>
                    <a:pt x="92" y="11"/>
                  </a:lnTo>
                  <a:lnTo>
                    <a:pt x="67" y="25"/>
                  </a:lnTo>
                  <a:lnTo>
                    <a:pt x="45" y="44"/>
                  </a:lnTo>
                  <a:lnTo>
                    <a:pt x="26" y="67"/>
                  </a:lnTo>
                  <a:lnTo>
                    <a:pt x="12" y="92"/>
                  </a:lnTo>
                  <a:lnTo>
                    <a:pt x="4" y="121"/>
                  </a:lnTo>
                  <a:lnTo>
                    <a:pt x="0" y="151"/>
                  </a:lnTo>
                  <a:lnTo>
                    <a:pt x="2" y="174"/>
                  </a:lnTo>
                  <a:lnTo>
                    <a:pt x="7" y="196"/>
                  </a:lnTo>
                  <a:lnTo>
                    <a:pt x="15" y="216"/>
                  </a:lnTo>
                  <a:lnTo>
                    <a:pt x="26" y="235"/>
                  </a:lnTo>
                  <a:lnTo>
                    <a:pt x="39" y="252"/>
                  </a:lnTo>
                  <a:lnTo>
                    <a:pt x="55" y="267"/>
                  </a:lnTo>
                  <a:lnTo>
                    <a:pt x="73" y="280"/>
                  </a:lnTo>
                  <a:lnTo>
                    <a:pt x="92" y="290"/>
                  </a:lnTo>
                  <a:lnTo>
                    <a:pt x="97" y="283"/>
                  </a:lnTo>
                  <a:lnTo>
                    <a:pt x="79" y="274"/>
                  </a:lnTo>
                  <a:lnTo>
                    <a:pt x="61" y="262"/>
                  </a:lnTo>
                  <a:lnTo>
                    <a:pt x="46" y="247"/>
                  </a:lnTo>
                  <a:lnTo>
                    <a:pt x="34" y="231"/>
                  </a:lnTo>
                  <a:lnTo>
                    <a:pt x="22" y="213"/>
                  </a:lnTo>
                  <a:lnTo>
                    <a:pt x="15" y="193"/>
                  </a:lnTo>
                  <a:lnTo>
                    <a:pt x="9" y="173"/>
                  </a:lnTo>
                  <a:lnTo>
                    <a:pt x="8" y="15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
            <p:cNvSpPr>
              <a:spLocks/>
            </p:cNvSpPr>
            <p:nvPr/>
          </p:nvSpPr>
          <p:spPr bwMode="auto">
            <a:xfrm>
              <a:off x="939" y="2371"/>
              <a:ext cx="143" cy="143"/>
            </a:xfrm>
            <a:custGeom>
              <a:avLst/>
              <a:gdLst>
                <a:gd name="T0" fmla="*/ 283 w 286"/>
                <a:gd name="T1" fmla="*/ 114 h 285"/>
                <a:gd name="T2" fmla="*/ 262 w 286"/>
                <a:gd name="T3" fmla="*/ 62 h 285"/>
                <a:gd name="T4" fmla="*/ 223 w 286"/>
                <a:gd name="T5" fmla="*/ 24 h 285"/>
                <a:gd name="T6" fmla="*/ 172 w 286"/>
                <a:gd name="T7" fmla="*/ 2 h 285"/>
                <a:gd name="T8" fmla="*/ 114 w 286"/>
                <a:gd name="T9" fmla="*/ 2 h 285"/>
                <a:gd name="T10" fmla="*/ 62 w 286"/>
                <a:gd name="T11" fmla="*/ 24 h 285"/>
                <a:gd name="T12" fmla="*/ 24 w 286"/>
                <a:gd name="T13" fmla="*/ 62 h 285"/>
                <a:gd name="T14" fmla="*/ 3 w 286"/>
                <a:gd name="T15" fmla="*/ 114 h 285"/>
                <a:gd name="T16" fmla="*/ 1 w 286"/>
                <a:gd name="T17" fmla="*/ 165 h 285"/>
                <a:gd name="T18" fmla="*/ 14 w 286"/>
                <a:gd name="T19" fmla="*/ 205 h 285"/>
                <a:gd name="T20" fmla="*/ 38 w 286"/>
                <a:gd name="T21" fmla="*/ 239 h 285"/>
                <a:gd name="T22" fmla="*/ 71 w 286"/>
                <a:gd name="T23" fmla="*/ 266 h 285"/>
                <a:gd name="T24" fmla="*/ 98 w 286"/>
                <a:gd name="T25" fmla="*/ 264 h 285"/>
                <a:gd name="T26" fmla="*/ 64 w 286"/>
                <a:gd name="T27" fmla="*/ 245 h 285"/>
                <a:gd name="T28" fmla="*/ 37 w 286"/>
                <a:gd name="T29" fmla="*/ 216 h 285"/>
                <a:gd name="T30" fmla="*/ 20 w 286"/>
                <a:gd name="T31" fmla="*/ 182 h 285"/>
                <a:gd name="T32" fmla="*/ 14 w 286"/>
                <a:gd name="T33" fmla="*/ 143 h 285"/>
                <a:gd name="T34" fmla="*/ 24 w 286"/>
                <a:gd name="T35" fmla="*/ 92 h 285"/>
                <a:gd name="T36" fmla="*/ 52 w 286"/>
                <a:gd name="T37" fmla="*/ 52 h 285"/>
                <a:gd name="T38" fmla="*/ 92 w 286"/>
                <a:gd name="T39" fmla="*/ 24 h 285"/>
                <a:gd name="T40" fmla="*/ 143 w 286"/>
                <a:gd name="T41" fmla="*/ 14 h 285"/>
                <a:gd name="T42" fmla="*/ 194 w 286"/>
                <a:gd name="T43" fmla="*/ 24 h 285"/>
                <a:gd name="T44" fmla="*/ 234 w 286"/>
                <a:gd name="T45" fmla="*/ 52 h 285"/>
                <a:gd name="T46" fmla="*/ 262 w 286"/>
                <a:gd name="T47" fmla="*/ 92 h 285"/>
                <a:gd name="T48" fmla="*/ 272 w 286"/>
                <a:gd name="T49" fmla="*/ 143 h 285"/>
                <a:gd name="T50" fmla="*/ 262 w 286"/>
                <a:gd name="T51" fmla="*/ 193 h 285"/>
                <a:gd name="T52" fmla="*/ 234 w 286"/>
                <a:gd name="T53" fmla="*/ 234 h 285"/>
                <a:gd name="T54" fmla="*/ 194 w 286"/>
                <a:gd name="T55" fmla="*/ 261 h 285"/>
                <a:gd name="T56" fmla="*/ 143 w 286"/>
                <a:gd name="T57" fmla="*/ 272 h 285"/>
                <a:gd name="T58" fmla="*/ 132 w 286"/>
                <a:gd name="T59" fmla="*/ 272 h 285"/>
                <a:gd name="T60" fmla="*/ 121 w 286"/>
                <a:gd name="T61" fmla="*/ 269 h 285"/>
                <a:gd name="T62" fmla="*/ 110 w 286"/>
                <a:gd name="T63" fmla="*/ 267 h 285"/>
                <a:gd name="T64" fmla="*/ 99 w 286"/>
                <a:gd name="T65" fmla="*/ 264 h 285"/>
                <a:gd name="T66" fmla="*/ 98 w 286"/>
                <a:gd name="T67" fmla="*/ 279 h 285"/>
                <a:gd name="T68" fmla="*/ 110 w 286"/>
                <a:gd name="T69" fmla="*/ 282 h 285"/>
                <a:gd name="T70" fmla="*/ 122 w 286"/>
                <a:gd name="T71" fmla="*/ 284 h 285"/>
                <a:gd name="T72" fmla="*/ 136 w 286"/>
                <a:gd name="T73" fmla="*/ 285 h 285"/>
                <a:gd name="T74" fmla="*/ 172 w 286"/>
                <a:gd name="T75" fmla="*/ 282 h 285"/>
                <a:gd name="T76" fmla="*/ 223 w 286"/>
                <a:gd name="T77" fmla="*/ 261 h 285"/>
                <a:gd name="T78" fmla="*/ 262 w 286"/>
                <a:gd name="T79" fmla="*/ 222 h 285"/>
                <a:gd name="T80" fmla="*/ 283 w 286"/>
                <a:gd name="T81" fmla="*/ 17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6" h="285">
                  <a:moveTo>
                    <a:pt x="286" y="143"/>
                  </a:moveTo>
                  <a:lnTo>
                    <a:pt x="283" y="114"/>
                  </a:lnTo>
                  <a:lnTo>
                    <a:pt x="275" y="87"/>
                  </a:lnTo>
                  <a:lnTo>
                    <a:pt x="262" y="62"/>
                  </a:lnTo>
                  <a:lnTo>
                    <a:pt x="245" y="41"/>
                  </a:lnTo>
                  <a:lnTo>
                    <a:pt x="223" y="24"/>
                  </a:lnTo>
                  <a:lnTo>
                    <a:pt x="198" y="11"/>
                  </a:lnTo>
                  <a:lnTo>
                    <a:pt x="172" y="2"/>
                  </a:lnTo>
                  <a:lnTo>
                    <a:pt x="143" y="0"/>
                  </a:lnTo>
                  <a:lnTo>
                    <a:pt x="114" y="2"/>
                  </a:lnTo>
                  <a:lnTo>
                    <a:pt x="88" y="11"/>
                  </a:lnTo>
                  <a:lnTo>
                    <a:pt x="62" y="24"/>
                  </a:lnTo>
                  <a:lnTo>
                    <a:pt x="42" y="41"/>
                  </a:lnTo>
                  <a:lnTo>
                    <a:pt x="24" y="62"/>
                  </a:lnTo>
                  <a:lnTo>
                    <a:pt x="12" y="87"/>
                  </a:lnTo>
                  <a:lnTo>
                    <a:pt x="3" y="114"/>
                  </a:lnTo>
                  <a:lnTo>
                    <a:pt x="0" y="143"/>
                  </a:lnTo>
                  <a:lnTo>
                    <a:pt x="1" y="165"/>
                  </a:lnTo>
                  <a:lnTo>
                    <a:pt x="7" y="185"/>
                  </a:lnTo>
                  <a:lnTo>
                    <a:pt x="14" y="205"/>
                  </a:lnTo>
                  <a:lnTo>
                    <a:pt x="26" y="223"/>
                  </a:lnTo>
                  <a:lnTo>
                    <a:pt x="38" y="239"/>
                  </a:lnTo>
                  <a:lnTo>
                    <a:pt x="53" y="254"/>
                  </a:lnTo>
                  <a:lnTo>
                    <a:pt x="71" y="266"/>
                  </a:lnTo>
                  <a:lnTo>
                    <a:pt x="89" y="275"/>
                  </a:lnTo>
                  <a:lnTo>
                    <a:pt x="98" y="264"/>
                  </a:lnTo>
                  <a:lnTo>
                    <a:pt x="81" y="256"/>
                  </a:lnTo>
                  <a:lnTo>
                    <a:pt x="64" y="245"/>
                  </a:lnTo>
                  <a:lnTo>
                    <a:pt x="50" y="231"/>
                  </a:lnTo>
                  <a:lnTo>
                    <a:pt x="37" y="216"/>
                  </a:lnTo>
                  <a:lnTo>
                    <a:pt x="28" y="200"/>
                  </a:lnTo>
                  <a:lnTo>
                    <a:pt x="20" y="182"/>
                  </a:lnTo>
                  <a:lnTo>
                    <a:pt x="15" y="163"/>
                  </a:lnTo>
                  <a:lnTo>
                    <a:pt x="14" y="143"/>
                  </a:lnTo>
                  <a:lnTo>
                    <a:pt x="16" y="116"/>
                  </a:lnTo>
                  <a:lnTo>
                    <a:pt x="24" y="92"/>
                  </a:lnTo>
                  <a:lnTo>
                    <a:pt x="36" y="70"/>
                  </a:lnTo>
                  <a:lnTo>
                    <a:pt x="52" y="52"/>
                  </a:lnTo>
                  <a:lnTo>
                    <a:pt x="71" y="36"/>
                  </a:lnTo>
                  <a:lnTo>
                    <a:pt x="92" y="24"/>
                  </a:lnTo>
                  <a:lnTo>
                    <a:pt x="117" y="16"/>
                  </a:lnTo>
                  <a:lnTo>
                    <a:pt x="143" y="14"/>
                  </a:lnTo>
                  <a:lnTo>
                    <a:pt x="170" y="16"/>
                  </a:lnTo>
                  <a:lnTo>
                    <a:pt x="194" y="24"/>
                  </a:lnTo>
                  <a:lnTo>
                    <a:pt x="216" y="36"/>
                  </a:lnTo>
                  <a:lnTo>
                    <a:pt x="234" y="52"/>
                  </a:lnTo>
                  <a:lnTo>
                    <a:pt x="250" y="70"/>
                  </a:lnTo>
                  <a:lnTo>
                    <a:pt x="262" y="92"/>
                  </a:lnTo>
                  <a:lnTo>
                    <a:pt x="270" y="116"/>
                  </a:lnTo>
                  <a:lnTo>
                    <a:pt x="272" y="143"/>
                  </a:lnTo>
                  <a:lnTo>
                    <a:pt x="270" y="169"/>
                  </a:lnTo>
                  <a:lnTo>
                    <a:pt x="262" y="193"/>
                  </a:lnTo>
                  <a:lnTo>
                    <a:pt x="250" y="215"/>
                  </a:lnTo>
                  <a:lnTo>
                    <a:pt x="234" y="234"/>
                  </a:lnTo>
                  <a:lnTo>
                    <a:pt x="216" y="250"/>
                  </a:lnTo>
                  <a:lnTo>
                    <a:pt x="194" y="261"/>
                  </a:lnTo>
                  <a:lnTo>
                    <a:pt x="170" y="269"/>
                  </a:lnTo>
                  <a:lnTo>
                    <a:pt x="143" y="272"/>
                  </a:lnTo>
                  <a:lnTo>
                    <a:pt x="137" y="272"/>
                  </a:lnTo>
                  <a:lnTo>
                    <a:pt x="132" y="272"/>
                  </a:lnTo>
                  <a:lnTo>
                    <a:pt x="126" y="270"/>
                  </a:lnTo>
                  <a:lnTo>
                    <a:pt x="121" y="269"/>
                  </a:lnTo>
                  <a:lnTo>
                    <a:pt x="115" y="268"/>
                  </a:lnTo>
                  <a:lnTo>
                    <a:pt x="110" y="267"/>
                  </a:lnTo>
                  <a:lnTo>
                    <a:pt x="105" y="266"/>
                  </a:lnTo>
                  <a:lnTo>
                    <a:pt x="99" y="264"/>
                  </a:lnTo>
                  <a:lnTo>
                    <a:pt x="92" y="276"/>
                  </a:lnTo>
                  <a:lnTo>
                    <a:pt x="98" y="279"/>
                  </a:lnTo>
                  <a:lnTo>
                    <a:pt x="104" y="280"/>
                  </a:lnTo>
                  <a:lnTo>
                    <a:pt x="110" y="282"/>
                  </a:lnTo>
                  <a:lnTo>
                    <a:pt x="117" y="283"/>
                  </a:lnTo>
                  <a:lnTo>
                    <a:pt x="122" y="284"/>
                  </a:lnTo>
                  <a:lnTo>
                    <a:pt x="129" y="284"/>
                  </a:lnTo>
                  <a:lnTo>
                    <a:pt x="136" y="285"/>
                  </a:lnTo>
                  <a:lnTo>
                    <a:pt x="143" y="285"/>
                  </a:lnTo>
                  <a:lnTo>
                    <a:pt x="172" y="282"/>
                  </a:lnTo>
                  <a:lnTo>
                    <a:pt x="198" y="274"/>
                  </a:lnTo>
                  <a:lnTo>
                    <a:pt x="223" y="261"/>
                  </a:lnTo>
                  <a:lnTo>
                    <a:pt x="245" y="243"/>
                  </a:lnTo>
                  <a:lnTo>
                    <a:pt x="262" y="222"/>
                  </a:lnTo>
                  <a:lnTo>
                    <a:pt x="275" y="198"/>
                  </a:lnTo>
                  <a:lnTo>
                    <a:pt x="283" y="171"/>
                  </a:lnTo>
                  <a:lnTo>
                    <a:pt x="286"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0"/>
            <p:cNvSpPr>
              <a:spLocks/>
            </p:cNvSpPr>
            <p:nvPr/>
          </p:nvSpPr>
          <p:spPr bwMode="auto">
            <a:xfrm>
              <a:off x="864" y="2666"/>
              <a:ext cx="15" cy="15"/>
            </a:xfrm>
            <a:custGeom>
              <a:avLst/>
              <a:gdLst>
                <a:gd name="T0" fmla="*/ 15 w 30"/>
                <a:gd name="T1" fmla="*/ 0 h 31"/>
                <a:gd name="T2" fmla="*/ 0 w 30"/>
                <a:gd name="T3" fmla="*/ 22 h 31"/>
                <a:gd name="T4" fmla="*/ 4 w 30"/>
                <a:gd name="T5" fmla="*/ 25 h 31"/>
                <a:gd name="T6" fmla="*/ 9 w 30"/>
                <a:gd name="T7" fmla="*/ 27 h 31"/>
                <a:gd name="T8" fmla="*/ 12 w 30"/>
                <a:gd name="T9" fmla="*/ 29 h 31"/>
                <a:gd name="T10" fmla="*/ 15 w 30"/>
                <a:gd name="T11" fmla="*/ 31 h 31"/>
                <a:gd name="T12" fmla="*/ 30 w 30"/>
                <a:gd name="T13" fmla="*/ 8 h 31"/>
                <a:gd name="T14" fmla="*/ 27 w 30"/>
                <a:gd name="T15" fmla="*/ 6 h 31"/>
                <a:gd name="T16" fmla="*/ 23 w 30"/>
                <a:gd name="T17" fmla="*/ 5 h 31"/>
                <a:gd name="T18" fmla="*/ 19 w 30"/>
                <a:gd name="T19" fmla="*/ 3 h 31"/>
                <a:gd name="T20" fmla="*/ 15 w 30"/>
                <a:gd name="T21"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31">
                  <a:moveTo>
                    <a:pt x="15" y="0"/>
                  </a:moveTo>
                  <a:lnTo>
                    <a:pt x="0" y="22"/>
                  </a:lnTo>
                  <a:lnTo>
                    <a:pt x="4" y="25"/>
                  </a:lnTo>
                  <a:lnTo>
                    <a:pt x="9" y="27"/>
                  </a:lnTo>
                  <a:lnTo>
                    <a:pt x="12" y="29"/>
                  </a:lnTo>
                  <a:lnTo>
                    <a:pt x="15" y="31"/>
                  </a:lnTo>
                  <a:lnTo>
                    <a:pt x="30" y="8"/>
                  </a:lnTo>
                  <a:lnTo>
                    <a:pt x="27" y="6"/>
                  </a:lnTo>
                  <a:lnTo>
                    <a:pt x="23" y="5"/>
                  </a:lnTo>
                  <a:lnTo>
                    <a:pt x="19" y="3"/>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1"/>
            <p:cNvSpPr>
              <a:spLocks/>
            </p:cNvSpPr>
            <p:nvPr/>
          </p:nvSpPr>
          <p:spPr bwMode="auto">
            <a:xfrm>
              <a:off x="872" y="2660"/>
              <a:ext cx="11" cy="10"/>
            </a:xfrm>
            <a:custGeom>
              <a:avLst/>
              <a:gdLst>
                <a:gd name="T0" fmla="*/ 23 w 23"/>
                <a:gd name="T1" fmla="*/ 8 h 19"/>
                <a:gd name="T2" fmla="*/ 20 w 23"/>
                <a:gd name="T3" fmla="*/ 6 h 19"/>
                <a:gd name="T4" fmla="*/ 17 w 23"/>
                <a:gd name="T5" fmla="*/ 3 h 19"/>
                <a:gd name="T6" fmla="*/ 13 w 23"/>
                <a:gd name="T7" fmla="*/ 2 h 19"/>
                <a:gd name="T8" fmla="*/ 10 w 23"/>
                <a:gd name="T9" fmla="*/ 0 h 19"/>
                <a:gd name="T10" fmla="*/ 0 w 23"/>
                <a:gd name="T11" fmla="*/ 11 h 19"/>
                <a:gd name="T12" fmla="*/ 4 w 23"/>
                <a:gd name="T13" fmla="*/ 14 h 19"/>
                <a:gd name="T14" fmla="*/ 8 w 23"/>
                <a:gd name="T15" fmla="*/ 16 h 19"/>
                <a:gd name="T16" fmla="*/ 12 w 23"/>
                <a:gd name="T17" fmla="*/ 17 h 19"/>
                <a:gd name="T18" fmla="*/ 15 w 23"/>
                <a:gd name="T19" fmla="*/ 19 h 19"/>
                <a:gd name="T20" fmla="*/ 23 w 23"/>
                <a:gd name="T21" fmla="*/ 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 h="19">
                  <a:moveTo>
                    <a:pt x="23" y="8"/>
                  </a:moveTo>
                  <a:lnTo>
                    <a:pt x="20" y="6"/>
                  </a:lnTo>
                  <a:lnTo>
                    <a:pt x="17" y="3"/>
                  </a:lnTo>
                  <a:lnTo>
                    <a:pt x="13" y="2"/>
                  </a:lnTo>
                  <a:lnTo>
                    <a:pt x="10" y="0"/>
                  </a:lnTo>
                  <a:lnTo>
                    <a:pt x="0" y="11"/>
                  </a:lnTo>
                  <a:lnTo>
                    <a:pt x="4" y="14"/>
                  </a:lnTo>
                  <a:lnTo>
                    <a:pt x="8" y="16"/>
                  </a:lnTo>
                  <a:lnTo>
                    <a:pt x="12" y="17"/>
                  </a:lnTo>
                  <a:lnTo>
                    <a:pt x="15" y="19"/>
                  </a:lnTo>
                  <a:lnTo>
                    <a:pt x="23"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2"/>
            <p:cNvSpPr>
              <a:spLocks/>
            </p:cNvSpPr>
            <p:nvPr/>
          </p:nvSpPr>
          <p:spPr bwMode="auto">
            <a:xfrm>
              <a:off x="876" y="2512"/>
              <a:ext cx="107" cy="152"/>
            </a:xfrm>
            <a:custGeom>
              <a:avLst/>
              <a:gdLst>
                <a:gd name="T0" fmla="*/ 209 w 213"/>
                <a:gd name="T1" fmla="*/ 0 h 304"/>
                <a:gd name="T2" fmla="*/ 0 w 213"/>
                <a:gd name="T3" fmla="*/ 296 h 304"/>
                <a:gd name="T4" fmla="*/ 3 w 213"/>
                <a:gd name="T5" fmla="*/ 298 h 304"/>
                <a:gd name="T6" fmla="*/ 7 w 213"/>
                <a:gd name="T7" fmla="*/ 299 h 304"/>
                <a:gd name="T8" fmla="*/ 10 w 213"/>
                <a:gd name="T9" fmla="*/ 302 h 304"/>
                <a:gd name="T10" fmla="*/ 13 w 213"/>
                <a:gd name="T11" fmla="*/ 304 h 304"/>
                <a:gd name="T12" fmla="*/ 213 w 213"/>
                <a:gd name="T13" fmla="*/ 0 h 304"/>
                <a:gd name="T14" fmla="*/ 212 w 213"/>
                <a:gd name="T15" fmla="*/ 0 h 304"/>
                <a:gd name="T16" fmla="*/ 212 w 213"/>
                <a:gd name="T17" fmla="*/ 0 h 304"/>
                <a:gd name="T18" fmla="*/ 211 w 213"/>
                <a:gd name="T19" fmla="*/ 0 h 304"/>
                <a:gd name="T20" fmla="*/ 209 w 213"/>
                <a:gd name="T21"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304">
                  <a:moveTo>
                    <a:pt x="209" y="0"/>
                  </a:moveTo>
                  <a:lnTo>
                    <a:pt x="0" y="296"/>
                  </a:lnTo>
                  <a:lnTo>
                    <a:pt x="3" y="298"/>
                  </a:lnTo>
                  <a:lnTo>
                    <a:pt x="7" y="299"/>
                  </a:lnTo>
                  <a:lnTo>
                    <a:pt x="10" y="302"/>
                  </a:lnTo>
                  <a:lnTo>
                    <a:pt x="13" y="304"/>
                  </a:lnTo>
                  <a:lnTo>
                    <a:pt x="213" y="0"/>
                  </a:lnTo>
                  <a:lnTo>
                    <a:pt x="212" y="0"/>
                  </a:lnTo>
                  <a:lnTo>
                    <a:pt x="212" y="0"/>
                  </a:lnTo>
                  <a:lnTo>
                    <a:pt x="211" y="0"/>
                  </a:lnTo>
                  <a:lnTo>
                    <a:pt x="20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3"/>
            <p:cNvSpPr>
              <a:spLocks/>
            </p:cNvSpPr>
            <p:nvPr/>
          </p:nvSpPr>
          <p:spPr bwMode="auto">
            <a:xfrm>
              <a:off x="981" y="2509"/>
              <a:ext cx="4" cy="3"/>
            </a:xfrm>
            <a:custGeom>
              <a:avLst/>
              <a:gdLst>
                <a:gd name="T0" fmla="*/ 8 w 8"/>
                <a:gd name="T1" fmla="*/ 1 h 7"/>
                <a:gd name="T2" fmla="*/ 7 w 8"/>
                <a:gd name="T3" fmla="*/ 1 h 7"/>
                <a:gd name="T4" fmla="*/ 7 w 8"/>
                <a:gd name="T5" fmla="*/ 0 h 7"/>
                <a:gd name="T6" fmla="*/ 6 w 8"/>
                <a:gd name="T7" fmla="*/ 0 h 7"/>
                <a:gd name="T8" fmla="*/ 5 w 8"/>
                <a:gd name="T9" fmla="*/ 0 h 7"/>
                <a:gd name="T10" fmla="*/ 0 w 8"/>
                <a:gd name="T11" fmla="*/ 7 h 7"/>
                <a:gd name="T12" fmla="*/ 2 w 8"/>
                <a:gd name="T13" fmla="*/ 7 h 7"/>
                <a:gd name="T14" fmla="*/ 3 w 8"/>
                <a:gd name="T15" fmla="*/ 7 h 7"/>
                <a:gd name="T16" fmla="*/ 3 w 8"/>
                <a:gd name="T17" fmla="*/ 7 h 7"/>
                <a:gd name="T18" fmla="*/ 4 w 8"/>
                <a:gd name="T19" fmla="*/ 7 h 7"/>
                <a:gd name="T20" fmla="*/ 8 w 8"/>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7">
                  <a:moveTo>
                    <a:pt x="8" y="1"/>
                  </a:moveTo>
                  <a:lnTo>
                    <a:pt x="7" y="1"/>
                  </a:lnTo>
                  <a:lnTo>
                    <a:pt x="7" y="0"/>
                  </a:lnTo>
                  <a:lnTo>
                    <a:pt x="6" y="0"/>
                  </a:lnTo>
                  <a:lnTo>
                    <a:pt x="5" y="0"/>
                  </a:lnTo>
                  <a:lnTo>
                    <a:pt x="0" y="7"/>
                  </a:lnTo>
                  <a:lnTo>
                    <a:pt x="2" y="7"/>
                  </a:lnTo>
                  <a:lnTo>
                    <a:pt x="3" y="7"/>
                  </a:lnTo>
                  <a:lnTo>
                    <a:pt x="3" y="7"/>
                  </a:lnTo>
                  <a:lnTo>
                    <a:pt x="4" y="7"/>
                  </a:lnTo>
                  <a:lnTo>
                    <a:pt x="8" y="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4"/>
            <p:cNvSpPr>
              <a:spLocks/>
            </p:cNvSpPr>
            <p:nvPr/>
          </p:nvSpPr>
          <p:spPr bwMode="auto">
            <a:xfrm>
              <a:off x="983" y="2503"/>
              <a:ext cx="6" cy="6"/>
            </a:xfrm>
            <a:custGeom>
              <a:avLst/>
              <a:gdLst>
                <a:gd name="T0" fmla="*/ 9 w 10"/>
                <a:gd name="T1" fmla="*/ 0 h 12"/>
                <a:gd name="T2" fmla="*/ 0 w 10"/>
                <a:gd name="T3" fmla="*/ 11 h 12"/>
                <a:gd name="T4" fmla="*/ 1 w 10"/>
                <a:gd name="T5" fmla="*/ 11 h 12"/>
                <a:gd name="T6" fmla="*/ 2 w 10"/>
                <a:gd name="T7" fmla="*/ 11 h 12"/>
                <a:gd name="T8" fmla="*/ 2 w 10"/>
                <a:gd name="T9" fmla="*/ 12 h 12"/>
                <a:gd name="T10" fmla="*/ 3 w 10"/>
                <a:gd name="T11" fmla="*/ 12 h 12"/>
                <a:gd name="T12" fmla="*/ 10 w 10"/>
                <a:gd name="T13" fmla="*/ 0 h 12"/>
                <a:gd name="T14" fmla="*/ 10 w 10"/>
                <a:gd name="T15" fmla="*/ 0 h 12"/>
                <a:gd name="T16" fmla="*/ 10 w 10"/>
                <a:gd name="T17" fmla="*/ 0 h 12"/>
                <a:gd name="T18" fmla="*/ 9 w 10"/>
                <a:gd name="T19" fmla="*/ 0 h 12"/>
                <a:gd name="T20" fmla="*/ 9 w 10"/>
                <a:gd name="T21"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2">
                  <a:moveTo>
                    <a:pt x="9" y="0"/>
                  </a:moveTo>
                  <a:lnTo>
                    <a:pt x="0" y="11"/>
                  </a:lnTo>
                  <a:lnTo>
                    <a:pt x="1" y="11"/>
                  </a:lnTo>
                  <a:lnTo>
                    <a:pt x="2" y="11"/>
                  </a:lnTo>
                  <a:lnTo>
                    <a:pt x="2" y="12"/>
                  </a:lnTo>
                  <a:lnTo>
                    <a:pt x="3" y="12"/>
                  </a:lnTo>
                  <a:lnTo>
                    <a:pt x="10" y="0"/>
                  </a:lnTo>
                  <a:lnTo>
                    <a:pt x="10" y="0"/>
                  </a:lnTo>
                  <a:lnTo>
                    <a:pt x="10" y="0"/>
                  </a:lnTo>
                  <a:lnTo>
                    <a:pt x="9" y="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27"/>
            <p:cNvSpPr>
              <a:spLocks/>
            </p:cNvSpPr>
            <p:nvPr/>
          </p:nvSpPr>
          <p:spPr bwMode="auto">
            <a:xfrm>
              <a:off x="843" y="2217"/>
              <a:ext cx="126" cy="160"/>
            </a:xfrm>
            <a:custGeom>
              <a:avLst/>
              <a:gdLst>
                <a:gd name="T0" fmla="*/ 137 w 251"/>
                <a:gd name="T1" fmla="*/ 0 h 319"/>
                <a:gd name="T2" fmla="*/ 136 w 251"/>
                <a:gd name="T3" fmla="*/ 0 h 319"/>
                <a:gd name="T4" fmla="*/ 131 w 251"/>
                <a:gd name="T5" fmla="*/ 2 h 319"/>
                <a:gd name="T6" fmla="*/ 126 w 251"/>
                <a:gd name="T7" fmla="*/ 3 h 319"/>
                <a:gd name="T8" fmla="*/ 117 w 251"/>
                <a:gd name="T9" fmla="*/ 5 h 319"/>
                <a:gd name="T10" fmla="*/ 107 w 251"/>
                <a:gd name="T11" fmla="*/ 10 h 319"/>
                <a:gd name="T12" fmla="*/ 96 w 251"/>
                <a:gd name="T13" fmla="*/ 14 h 319"/>
                <a:gd name="T14" fmla="*/ 83 w 251"/>
                <a:gd name="T15" fmla="*/ 20 h 319"/>
                <a:gd name="T16" fmla="*/ 69 w 251"/>
                <a:gd name="T17" fmla="*/ 28 h 319"/>
                <a:gd name="T18" fmla="*/ 55 w 251"/>
                <a:gd name="T19" fmla="*/ 37 h 319"/>
                <a:gd name="T20" fmla="*/ 43 w 251"/>
                <a:gd name="T21" fmla="*/ 48 h 319"/>
                <a:gd name="T22" fmla="*/ 31 w 251"/>
                <a:gd name="T23" fmla="*/ 58 h 319"/>
                <a:gd name="T24" fmla="*/ 21 w 251"/>
                <a:gd name="T25" fmla="*/ 67 h 319"/>
                <a:gd name="T26" fmla="*/ 11 w 251"/>
                <a:gd name="T27" fmla="*/ 76 h 319"/>
                <a:gd name="T28" fmla="*/ 6 w 251"/>
                <a:gd name="T29" fmla="*/ 83 h 319"/>
                <a:gd name="T30" fmla="*/ 1 w 251"/>
                <a:gd name="T31" fmla="*/ 88 h 319"/>
                <a:gd name="T32" fmla="*/ 0 w 251"/>
                <a:gd name="T33" fmla="*/ 89 h 319"/>
                <a:gd name="T34" fmla="*/ 198 w 251"/>
                <a:gd name="T35" fmla="*/ 319 h 319"/>
                <a:gd name="T36" fmla="*/ 200 w 251"/>
                <a:gd name="T37" fmla="*/ 317 h 319"/>
                <a:gd name="T38" fmla="*/ 206 w 251"/>
                <a:gd name="T39" fmla="*/ 311 h 319"/>
                <a:gd name="T40" fmla="*/ 213 w 251"/>
                <a:gd name="T41" fmla="*/ 303 h 319"/>
                <a:gd name="T42" fmla="*/ 221 w 251"/>
                <a:gd name="T43" fmla="*/ 298 h 319"/>
                <a:gd name="T44" fmla="*/ 230 w 251"/>
                <a:gd name="T45" fmla="*/ 292 h 319"/>
                <a:gd name="T46" fmla="*/ 240 w 251"/>
                <a:gd name="T47" fmla="*/ 288 h 319"/>
                <a:gd name="T48" fmla="*/ 248 w 251"/>
                <a:gd name="T49" fmla="*/ 286 h 319"/>
                <a:gd name="T50" fmla="*/ 251 w 251"/>
                <a:gd name="T51" fmla="*/ 285 h 319"/>
                <a:gd name="T52" fmla="*/ 137 w 251"/>
                <a:gd name="T53" fmla="*/ 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1" h="319">
                  <a:moveTo>
                    <a:pt x="137" y="0"/>
                  </a:moveTo>
                  <a:lnTo>
                    <a:pt x="136" y="0"/>
                  </a:lnTo>
                  <a:lnTo>
                    <a:pt x="131" y="2"/>
                  </a:lnTo>
                  <a:lnTo>
                    <a:pt x="126" y="3"/>
                  </a:lnTo>
                  <a:lnTo>
                    <a:pt x="117" y="5"/>
                  </a:lnTo>
                  <a:lnTo>
                    <a:pt x="107" y="10"/>
                  </a:lnTo>
                  <a:lnTo>
                    <a:pt x="96" y="14"/>
                  </a:lnTo>
                  <a:lnTo>
                    <a:pt x="83" y="20"/>
                  </a:lnTo>
                  <a:lnTo>
                    <a:pt x="69" y="28"/>
                  </a:lnTo>
                  <a:lnTo>
                    <a:pt x="55" y="37"/>
                  </a:lnTo>
                  <a:lnTo>
                    <a:pt x="43" y="48"/>
                  </a:lnTo>
                  <a:lnTo>
                    <a:pt x="31" y="58"/>
                  </a:lnTo>
                  <a:lnTo>
                    <a:pt x="21" y="67"/>
                  </a:lnTo>
                  <a:lnTo>
                    <a:pt x="11" y="76"/>
                  </a:lnTo>
                  <a:lnTo>
                    <a:pt x="6" y="83"/>
                  </a:lnTo>
                  <a:lnTo>
                    <a:pt x="1" y="88"/>
                  </a:lnTo>
                  <a:lnTo>
                    <a:pt x="0" y="89"/>
                  </a:lnTo>
                  <a:lnTo>
                    <a:pt x="198" y="319"/>
                  </a:lnTo>
                  <a:lnTo>
                    <a:pt x="200" y="317"/>
                  </a:lnTo>
                  <a:lnTo>
                    <a:pt x="206" y="311"/>
                  </a:lnTo>
                  <a:lnTo>
                    <a:pt x="213" y="303"/>
                  </a:lnTo>
                  <a:lnTo>
                    <a:pt x="221" y="298"/>
                  </a:lnTo>
                  <a:lnTo>
                    <a:pt x="230" y="292"/>
                  </a:lnTo>
                  <a:lnTo>
                    <a:pt x="240" y="288"/>
                  </a:lnTo>
                  <a:lnTo>
                    <a:pt x="248" y="286"/>
                  </a:lnTo>
                  <a:lnTo>
                    <a:pt x="251" y="285"/>
                  </a:lnTo>
                  <a:lnTo>
                    <a:pt x="137"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28"/>
            <p:cNvSpPr>
              <a:spLocks/>
            </p:cNvSpPr>
            <p:nvPr/>
          </p:nvSpPr>
          <p:spPr bwMode="auto">
            <a:xfrm>
              <a:off x="1042" y="2511"/>
              <a:ext cx="128" cy="159"/>
            </a:xfrm>
            <a:custGeom>
              <a:avLst/>
              <a:gdLst>
                <a:gd name="T0" fmla="*/ 121 w 256"/>
                <a:gd name="T1" fmla="*/ 318 h 318"/>
                <a:gd name="T2" fmla="*/ 123 w 256"/>
                <a:gd name="T3" fmla="*/ 318 h 318"/>
                <a:gd name="T4" fmla="*/ 127 w 256"/>
                <a:gd name="T5" fmla="*/ 316 h 318"/>
                <a:gd name="T6" fmla="*/ 133 w 256"/>
                <a:gd name="T7" fmla="*/ 314 h 318"/>
                <a:gd name="T8" fmla="*/ 142 w 256"/>
                <a:gd name="T9" fmla="*/ 312 h 318"/>
                <a:gd name="T10" fmla="*/ 151 w 256"/>
                <a:gd name="T11" fmla="*/ 307 h 318"/>
                <a:gd name="T12" fmla="*/ 163 w 256"/>
                <a:gd name="T13" fmla="*/ 303 h 318"/>
                <a:gd name="T14" fmla="*/ 176 w 256"/>
                <a:gd name="T15" fmla="*/ 296 h 318"/>
                <a:gd name="T16" fmla="*/ 189 w 256"/>
                <a:gd name="T17" fmla="*/ 288 h 318"/>
                <a:gd name="T18" fmla="*/ 203 w 256"/>
                <a:gd name="T19" fmla="*/ 278 h 318"/>
                <a:gd name="T20" fmla="*/ 216 w 256"/>
                <a:gd name="T21" fmla="*/ 268 h 318"/>
                <a:gd name="T22" fmla="*/ 227 w 256"/>
                <a:gd name="T23" fmla="*/ 258 h 318"/>
                <a:gd name="T24" fmla="*/ 237 w 256"/>
                <a:gd name="T25" fmla="*/ 247 h 318"/>
                <a:gd name="T26" fmla="*/ 245 w 256"/>
                <a:gd name="T27" fmla="*/ 239 h 318"/>
                <a:gd name="T28" fmla="*/ 252 w 256"/>
                <a:gd name="T29" fmla="*/ 231 h 318"/>
                <a:gd name="T30" fmla="*/ 255 w 256"/>
                <a:gd name="T31" fmla="*/ 227 h 318"/>
                <a:gd name="T32" fmla="*/ 256 w 256"/>
                <a:gd name="T33" fmla="*/ 226 h 318"/>
                <a:gd name="T34" fmla="*/ 52 w 256"/>
                <a:gd name="T35" fmla="*/ 0 h 318"/>
                <a:gd name="T36" fmla="*/ 50 w 256"/>
                <a:gd name="T37" fmla="*/ 2 h 318"/>
                <a:gd name="T38" fmla="*/ 45 w 256"/>
                <a:gd name="T39" fmla="*/ 8 h 318"/>
                <a:gd name="T40" fmla="*/ 38 w 256"/>
                <a:gd name="T41" fmla="*/ 16 h 318"/>
                <a:gd name="T42" fmla="*/ 30 w 256"/>
                <a:gd name="T43" fmla="*/ 23 h 318"/>
                <a:gd name="T44" fmla="*/ 22 w 256"/>
                <a:gd name="T45" fmla="*/ 29 h 318"/>
                <a:gd name="T46" fmla="*/ 12 w 256"/>
                <a:gd name="T47" fmla="*/ 33 h 318"/>
                <a:gd name="T48" fmla="*/ 4 w 256"/>
                <a:gd name="T49" fmla="*/ 36 h 318"/>
                <a:gd name="T50" fmla="*/ 0 w 256"/>
                <a:gd name="T51" fmla="*/ 37 h 318"/>
                <a:gd name="T52" fmla="*/ 121 w 256"/>
                <a:gd name="T53" fmla="*/ 318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6" h="318">
                  <a:moveTo>
                    <a:pt x="121" y="318"/>
                  </a:moveTo>
                  <a:lnTo>
                    <a:pt x="123" y="318"/>
                  </a:lnTo>
                  <a:lnTo>
                    <a:pt x="127" y="316"/>
                  </a:lnTo>
                  <a:lnTo>
                    <a:pt x="133" y="314"/>
                  </a:lnTo>
                  <a:lnTo>
                    <a:pt x="142" y="312"/>
                  </a:lnTo>
                  <a:lnTo>
                    <a:pt x="151" y="307"/>
                  </a:lnTo>
                  <a:lnTo>
                    <a:pt x="163" y="303"/>
                  </a:lnTo>
                  <a:lnTo>
                    <a:pt x="176" y="296"/>
                  </a:lnTo>
                  <a:lnTo>
                    <a:pt x="189" y="288"/>
                  </a:lnTo>
                  <a:lnTo>
                    <a:pt x="203" y="278"/>
                  </a:lnTo>
                  <a:lnTo>
                    <a:pt x="216" y="268"/>
                  </a:lnTo>
                  <a:lnTo>
                    <a:pt x="227" y="258"/>
                  </a:lnTo>
                  <a:lnTo>
                    <a:pt x="237" y="247"/>
                  </a:lnTo>
                  <a:lnTo>
                    <a:pt x="245" y="239"/>
                  </a:lnTo>
                  <a:lnTo>
                    <a:pt x="252" y="231"/>
                  </a:lnTo>
                  <a:lnTo>
                    <a:pt x="255" y="227"/>
                  </a:lnTo>
                  <a:lnTo>
                    <a:pt x="256" y="226"/>
                  </a:lnTo>
                  <a:lnTo>
                    <a:pt x="52" y="0"/>
                  </a:lnTo>
                  <a:lnTo>
                    <a:pt x="50" y="2"/>
                  </a:lnTo>
                  <a:lnTo>
                    <a:pt x="45" y="8"/>
                  </a:lnTo>
                  <a:lnTo>
                    <a:pt x="38" y="16"/>
                  </a:lnTo>
                  <a:lnTo>
                    <a:pt x="30" y="23"/>
                  </a:lnTo>
                  <a:lnTo>
                    <a:pt x="22" y="29"/>
                  </a:lnTo>
                  <a:lnTo>
                    <a:pt x="12" y="33"/>
                  </a:lnTo>
                  <a:lnTo>
                    <a:pt x="4" y="36"/>
                  </a:lnTo>
                  <a:lnTo>
                    <a:pt x="0" y="37"/>
                  </a:lnTo>
                  <a:lnTo>
                    <a:pt x="121" y="31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29"/>
            <p:cNvSpPr>
              <a:spLocks/>
            </p:cNvSpPr>
            <p:nvPr/>
          </p:nvSpPr>
          <p:spPr bwMode="auto">
            <a:xfrm>
              <a:off x="943" y="2199"/>
              <a:ext cx="40" cy="152"/>
            </a:xfrm>
            <a:custGeom>
              <a:avLst/>
              <a:gdLst>
                <a:gd name="T0" fmla="*/ 0 w 81"/>
                <a:gd name="T1" fmla="*/ 8 h 304"/>
                <a:gd name="T2" fmla="*/ 81 w 81"/>
                <a:gd name="T3" fmla="*/ 304 h 304"/>
                <a:gd name="T4" fmla="*/ 23 w 81"/>
                <a:gd name="T5" fmla="*/ 0 h 304"/>
                <a:gd name="T6" fmla="*/ 0 w 81"/>
                <a:gd name="T7" fmla="*/ 8 h 304"/>
              </a:gdLst>
              <a:ahLst/>
              <a:cxnLst>
                <a:cxn ang="0">
                  <a:pos x="T0" y="T1"/>
                </a:cxn>
                <a:cxn ang="0">
                  <a:pos x="T2" y="T3"/>
                </a:cxn>
                <a:cxn ang="0">
                  <a:pos x="T4" y="T5"/>
                </a:cxn>
                <a:cxn ang="0">
                  <a:pos x="T6" y="T7"/>
                </a:cxn>
              </a:cxnLst>
              <a:rect l="0" t="0" r="r" b="b"/>
              <a:pathLst>
                <a:path w="81" h="304">
                  <a:moveTo>
                    <a:pt x="0" y="8"/>
                  </a:moveTo>
                  <a:lnTo>
                    <a:pt x="81" y="304"/>
                  </a:lnTo>
                  <a:lnTo>
                    <a:pt x="23" y="0"/>
                  </a:lnTo>
                  <a:lnTo>
                    <a:pt x="0"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30"/>
            <p:cNvSpPr>
              <a:spLocks/>
            </p:cNvSpPr>
            <p:nvPr/>
          </p:nvSpPr>
          <p:spPr bwMode="auto">
            <a:xfrm>
              <a:off x="1030" y="2534"/>
              <a:ext cx="45" cy="151"/>
            </a:xfrm>
            <a:custGeom>
              <a:avLst/>
              <a:gdLst>
                <a:gd name="T0" fmla="*/ 90 w 90"/>
                <a:gd name="T1" fmla="*/ 292 h 302"/>
                <a:gd name="T2" fmla="*/ 0 w 90"/>
                <a:gd name="T3" fmla="*/ 0 h 302"/>
                <a:gd name="T4" fmla="*/ 67 w 90"/>
                <a:gd name="T5" fmla="*/ 302 h 302"/>
                <a:gd name="T6" fmla="*/ 90 w 90"/>
                <a:gd name="T7" fmla="*/ 292 h 302"/>
              </a:gdLst>
              <a:ahLst/>
              <a:cxnLst>
                <a:cxn ang="0">
                  <a:pos x="T0" y="T1"/>
                </a:cxn>
                <a:cxn ang="0">
                  <a:pos x="T2" y="T3"/>
                </a:cxn>
                <a:cxn ang="0">
                  <a:pos x="T4" y="T5"/>
                </a:cxn>
                <a:cxn ang="0">
                  <a:pos x="T6" y="T7"/>
                </a:cxn>
              </a:cxnLst>
              <a:rect l="0" t="0" r="r" b="b"/>
              <a:pathLst>
                <a:path w="90" h="302">
                  <a:moveTo>
                    <a:pt x="90" y="292"/>
                  </a:moveTo>
                  <a:lnTo>
                    <a:pt x="0" y="0"/>
                  </a:lnTo>
                  <a:lnTo>
                    <a:pt x="67" y="302"/>
                  </a:lnTo>
                  <a:lnTo>
                    <a:pt x="90" y="292"/>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31"/>
            <p:cNvSpPr>
              <a:spLocks/>
            </p:cNvSpPr>
            <p:nvPr/>
          </p:nvSpPr>
          <p:spPr bwMode="auto">
            <a:xfrm>
              <a:off x="1069" y="2243"/>
              <a:ext cx="113" cy="129"/>
            </a:xfrm>
            <a:custGeom>
              <a:avLst/>
              <a:gdLst>
                <a:gd name="T0" fmla="*/ 178 w 227"/>
                <a:gd name="T1" fmla="*/ 0 h 258"/>
                <a:gd name="T2" fmla="*/ 0 w 227"/>
                <a:gd name="T3" fmla="*/ 249 h 258"/>
                <a:gd name="T4" fmla="*/ 6 w 227"/>
                <a:gd name="T5" fmla="*/ 258 h 258"/>
                <a:gd name="T6" fmla="*/ 227 w 227"/>
                <a:gd name="T7" fmla="*/ 46 h 258"/>
                <a:gd name="T8" fmla="*/ 178 w 227"/>
                <a:gd name="T9" fmla="*/ 0 h 258"/>
              </a:gdLst>
              <a:ahLst/>
              <a:cxnLst>
                <a:cxn ang="0">
                  <a:pos x="T0" y="T1"/>
                </a:cxn>
                <a:cxn ang="0">
                  <a:pos x="T2" y="T3"/>
                </a:cxn>
                <a:cxn ang="0">
                  <a:pos x="T4" y="T5"/>
                </a:cxn>
                <a:cxn ang="0">
                  <a:pos x="T6" y="T7"/>
                </a:cxn>
                <a:cxn ang="0">
                  <a:pos x="T8" y="T9"/>
                </a:cxn>
              </a:cxnLst>
              <a:rect l="0" t="0" r="r" b="b"/>
              <a:pathLst>
                <a:path w="227" h="258">
                  <a:moveTo>
                    <a:pt x="178" y="0"/>
                  </a:moveTo>
                  <a:lnTo>
                    <a:pt x="0" y="249"/>
                  </a:lnTo>
                  <a:lnTo>
                    <a:pt x="6" y="258"/>
                  </a:lnTo>
                  <a:lnTo>
                    <a:pt x="227" y="46"/>
                  </a:lnTo>
                  <a:lnTo>
                    <a:pt x="178"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32"/>
            <p:cNvSpPr>
              <a:spLocks/>
            </p:cNvSpPr>
            <p:nvPr/>
          </p:nvSpPr>
          <p:spPr bwMode="auto">
            <a:xfrm>
              <a:off x="815" y="2496"/>
              <a:ext cx="119" cy="124"/>
            </a:xfrm>
            <a:custGeom>
              <a:avLst/>
              <a:gdLst>
                <a:gd name="T0" fmla="*/ 45 w 238"/>
                <a:gd name="T1" fmla="*/ 247 h 247"/>
                <a:gd name="T2" fmla="*/ 238 w 238"/>
                <a:gd name="T3" fmla="*/ 9 h 247"/>
                <a:gd name="T4" fmla="*/ 232 w 238"/>
                <a:gd name="T5" fmla="*/ 0 h 247"/>
                <a:gd name="T6" fmla="*/ 0 w 238"/>
                <a:gd name="T7" fmla="*/ 200 h 247"/>
                <a:gd name="T8" fmla="*/ 45 w 238"/>
                <a:gd name="T9" fmla="*/ 247 h 247"/>
              </a:gdLst>
              <a:ahLst/>
              <a:cxnLst>
                <a:cxn ang="0">
                  <a:pos x="T0" y="T1"/>
                </a:cxn>
                <a:cxn ang="0">
                  <a:pos x="T2" y="T3"/>
                </a:cxn>
                <a:cxn ang="0">
                  <a:pos x="T4" y="T5"/>
                </a:cxn>
                <a:cxn ang="0">
                  <a:pos x="T6" y="T7"/>
                </a:cxn>
                <a:cxn ang="0">
                  <a:pos x="T8" y="T9"/>
                </a:cxn>
              </a:cxnLst>
              <a:rect l="0" t="0" r="r" b="b"/>
              <a:pathLst>
                <a:path w="238" h="247">
                  <a:moveTo>
                    <a:pt x="45" y="247"/>
                  </a:moveTo>
                  <a:lnTo>
                    <a:pt x="238" y="9"/>
                  </a:lnTo>
                  <a:lnTo>
                    <a:pt x="232" y="0"/>
                  </a:lnTo>
                  <a:lnTo>
                    <a:pt x="0" y="200"/>
                  </a:lnTo>
                  <a:lnTo>
                    <a:pt x="45" y="24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35"/>
            <p:cNvSpPr>
              <a:spLocks/>
            </p:cNvSpPr>
            <p:nvPr/>
          </p:nvSpPr>
          <p:spPr bwMode="auto">
            <a:xfrm>
              <a:off x="871" y="2242"/>
              <a:ext cx="78" cy="115"/>
            </a:xfrm>
            <a:custGeom>
              <a:avLst/>
              <a:gdLst>
                <a:gd name="T0" fmla="*/ 0 w 157"/>
                <a:gd name="T1" fmla="*/ 39 h 229"/>
                <a:gd name="T2" fmla="*/ 46 w 157"/>
                <a:gd name="T3" fmla="*/ 0 h 229"/>
                <a:gd name="T4" fmla="*/ 157 w 157"/>
                <a:gd name="T5" fmla="*/ 229 h 229"/>
                <a:gd name="T6" fmla="*/ 0 w 157"/>
                <a:gd name="T7" fmla="*/ 39 h 229"/>
              </a:gdLst>
              <a:ahLst/>
              <a:cxnLst>
                <a:cxn ang="0">
                  <a:pos x="T0" y="T1"/>
                </a:cxn>
                <a:cxn ang="0">
                  <a:pos x="T2" y="T3"/>
                </a:cxn>
                <a:cxn ang="0">
                  <a:pos x="T4" y="T5"/>
                </a:cxn>
                <a:cxn ang="0">
                  <a:pos x="T6" y="T7"/>
                </a:cxn>
              </a:cxnLst>
              <a:rect l="0" t="0" r="r" b="b"/>
              <a:pathLst>
                <a:path w="157" h="229">
                  <a:moveTo>
                    <a:pt x="0" y="39"/>
                  </a:moveTo>
                  <a:lnTo>
                    <a:pt x="46" y="0"/>
                  </a:lnTo>
                  <a:lnTo>
                    <a:pt x="157" y="229"/>
                  </a:lnTo>
                  <a:lnTo>
                    <a:pt x="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36"/>
            <p:cNvSpPr>
              <a:spLocks/>
            </p:cNvSpPr>
            <p:nvPr/>
          </p:nvSpPr>
          <p:spPr bwMode="auto">
            <a:xfrm>
              <a:off x="1061" y="2534"/>
              <a:ext cx="83" cy="115"/>
            </a:xfrm>
            <a:custGeom>
              <a:avLst/>
              <a:gdLst>
                <a:gd name="T0" fmla="*/ 0 w 165"/>
                <a:gd name="T1" fmla="*/ 0 h 229"/>
                <a:gd name="T2" fmla="*/ 110 w 165"/>
                <a:gd name="T3" fmla="*/ 229 h 229"/>
                <a:gd name="T4" fmla="*/ 165 w 165"/>
                <a:gd name="T5" fmla="*/ 191 h 229"/>
                <a:gd name="T6" fmla="*/ 0 w 165"/>
                <a:gd name="T7" fmla="*/ 0 h 229"/>
              </a:gdLst>
              <a:ahLst/>
              <a:cxnLst>
                <a:cxn ang="0">
                  <a:pos x="T0" y="T1"/>
                </a:cxn>
                <a:cxn ang="0">
                  <a:pos x="T2" y="T3"/>
                </a:cxn>
                <a:cxn ang="0">
                  <a:pos x="T4" y="T5"/>
                </a:cxn>
                <a:cxn ang="0">
                  <a:pos x="T6" y="T7"/>
                </a:cxn>
              </a:cxnLst>
              <a:rect l="0" t="0" r="r" b="b"/>
              <a:pathLst>
                <a:path w="165" h="229">
                  <a:moveTo>
                    <a:pt x="0" y="0"/>
                  </a:moveTo>
                  <a:lnTo>
                    <a:pt x="110" y="229"/>
                  </a:lnTo>
                  <a:lnTo>
                    <a:pt x="165" y="19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9959" y="5155328"/>
            <a:ext cx="1163385" cy="1163385"/>
          </a:xfrm>
          <a:prstGeom prst="rect">
            <a:avLst/>
          </a:prstGeom>
        </p:spPr>
      </p:pic>
      <p:sp>
        <p:nvSpPr>
          <p:cNvPr id="73" name="TextBox 72"/>
          <p:cNvSpPr txBox="1"/>
          <p:nvPr/>
        </p:nvSpPr>
        <p:spPr>
          <a:xfrm>
            <a:off x="1894416" y="4028804"/>
            <a:ext cx="3263542" cy="1015663"/>
          </a:xfrm>
          <a:prstGeom prst="rect">
            <a:avLst/>
          </a:prstGeom>
          <a:noFill/>
        </p:spPr>
        <p:txBody>
          <a:bodyPr wrap="square" rtlCol="0">
            <a:spAutoFit/>
          </a:bodyPr>
          <a:lstStyle/>
          <a:p>
            <a:r>
              <a:rPr lang="en-US" sz="2000" dirty="0">
                <a:latin typeface="vtks distress" panose="02000000000000000000" pitchFamily="2" charset="0"/>
              </a:rPr>
              <a:t>A free CD of this message will be available following the service</a:t>
            </a:r>
          </a:p>
        </p:txBody>
      </p:sp>
      <p:sp>
        <p:nvSpPr>
          <p:cNvPr id="74" name="TextBox 73"/>
          <p:cNvSpPr txBox="1"/>
          <p:nvPr/>
        </p:nvSpPr>
        <p:spPr>
          <a:xfrm>
            <a:off x="1897731" y="5224808"/>
            <a:ext cx="3263542" cy="1015663"/>
          </a:xfrm>
          <a:prstGeom prst="rect">
            <a:avLst/>
          </a:prstGeom>
          <a:noFill/>
        </p:spPr>
        <p:txBody>
          <a:bodyPr wrap="square" rtlCol="0">
            <a:spAutoFit/>
          </a:bodyPr>
          <a:lstStyle/>
          <a:p>
            <a:r>
              <a:rPr lang="en-US" sz="2000" dirty="0">
                <a:latin typeface="vtks distress" panose="02000000000000000000" pitchFamily="2" charset="0"/>
              </a:rPr>
              <a:t>It will also be available for podcast later this week at calvaryokc.com</a:t>
            </a:r>
          </a:p>
        </p:txBody>
      </p:sp>
      <p:sp>
        <p:nvSpPr>
          <p:cNvPr id="45" name="TextBox 44"/>
          <p:cNvSpPr txBox="1"/>
          <p:nvPr/>
        </p:nvSpPr>
        <p:spPr>
          <a:xfrm>
            <a:off x="5368174" y="1270494"/>
            <a:ext cx="793141"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1463638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4524315"/>
          </a:xfrm>
          <a:prstGeom prst="rect">
            <a:avLst/>
          </a:prstGeom>
          <a:noFill/>
        </p:spPr>
        <p:txBody>
          <a:bodyPr wrap="square" rtlCol="0">
            <a:spAutoFit/>
          </a:bodyPr>
          <a:lstStyle/>
          <a:p>
            <a:r>
              <a:rPr lang="en-US" sz="3200" dirty="0"/>
              <a:t>2 Cor. 4.1-2 (Phillips) - </a:t>
            </a:r>
            <a:r>
              <a:rPr lang="en-US" sz="3200" baseline="30000" dirty="0"/>
              <a:t>1</a:t>
            </a:r>
            <a:r>
              <a:rPr lang="en-US" sz="3200" dirty="0"/>
              <a:t> </a:t>
            </a:r>
            <a:r>
              <a:rPr lang="en-US" sz="3200" dirty="0">
                <a:solidFill>
                  <a:schemeClr val="accent2">
                    <a:lumMod val="50000"/>
                  </a:schemeClr>
                </a:solidFill>
              </a:rPr>
              <a:t>This is the ministry of the new agreement which God in his mercy has given us and nothing can daunt us. </a:t>
            </a:r>
            <a:r>
              <a:rPr lang="en-US" sz="3200" baseline="30000" dirty="0"/>
              <a:t>2 </a:t>
            </a:r>
            <a:r>
              <a:rPr lang="en-US" sz="3200" dirty="0">
                <a:solidFill>
                  <a:schemeClr val="accent2">
                    <a:lumMod val="50000"/>
                  </a:schemeClr>
                </a:solidFill>
              </a:rPr>
              <a:t>We use no hocus-pocus, no clever tricks, no dishonest manipulation of the Word of God.</a:t>
            </a:r>
            <a:endParaRPr lang="en-US" sz="4400" dirty="0">
              <a:solidFill>
                <a:schemeClr val="accent2">
                  <a:lumMod val="50000"/>
                </a:schemeClr>
              </a:solidFill>
              <a:latin typeface="GreeceBlack" panose="020B0600000000000000" pitchFamily="34"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67507620-A2DB-474A-B851-1D3DAF98A903}"/>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378711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57200" y="513687"/>
            <a:ext cx="8302171" cy="2062103"/>
          </a:xfrm>
          <a:prstGeom prst="rect">
            <a:avLst/>
          </a:prstGeom>
          <a:noFill/>
        </p:spPr>
        <p:txBody>
          <a:bodyPr wrap="square" rtlCol="0">
            <a:spAutoFit/>
          </a:bodyPr>
          <a:lstStyle/>
          <a:p>
            <a:r>
              <a:rPr lang="en-US" sz="3200" dirty="0"/>
              <a:t>Matt. 10.9-10</a:t>
            </a:r>
            <a:r>
              <a:rPr lang="en-US" sz="3200" baseline="30000" dirty="0"/>
              <a:t>A</a:t>
            </a:r>
            <a:r>
              <a:rPr lang="en-US" sz="3200" dirty="0"/>
              <a:t> (KJV) - </a:t>
            </a:r>
            <a:r>
              <a:rPr lang="en-US" sz="3200" baseline="30000" dirty="0"/>
              <a:t>9</a:t>
            </a:r>
            <a:r>
              <a:rPr lang="en-US" sz="3200" dirty="0"/>
              <a:t> </a:t>
            </a:r>
            <a:r>
              <a:rPr lang="en-US" sz="3200" dirty="0">
                <a:solidFill>
                  <a:schemeClr val="accent2">
                    <a:lumMod val="50000"/>
                  </a:schemeClr>
                </a:solidFill>
              </a:rPr>
              <a:t>Provide neither gold, nor silver, nor brass in your purses,</a:t>
            </a:r>
            <a:br>
              <a:rPr lang="en-US" sz="3200" dirty="0">
                <a:solidFill>
                  <a:schemeClr val="accent2">
                    <a:lumMod val="50000"/>
                  </a:schemeClr>
                </a:solidFill>
              </a:rPr>
            </a:br>
            <a:r>
              <a:rPr lang="en-US" sz="3200" baseline="30000" dirty="0"/>
              <a:t>10</a:t>
            </a:r>
            <a:r>
              <a:rPr lang="en-US" sz="3200" dirty="0"/>
              <a:t> </a:t>
            </a:r>
            <a:r>
              <a:rPr lang="en-US" sz="3200" dirty="0">
                <a:solidFill>
                  <a:schemeClr val="accent2">
                    <a:lumMod val="50000"/>
                  </a:schemeClr>
                </a:solidFill>
              </a:rPr>
              <a:t>Nor scrip for your journey,</a:t>
            </a:r>
            <a:endParaRPr lang="en-US" sz="3200" dirty="0">
              <a:solidFill>
                <a:schemeClr val="accent2">
                  <a:lumMod val="50000"/>
                </a:schemeClr>
              </a:solidFill>
              <a:latin typeface="GreeceBlack" panose="020B0600000000000000" pitchFamily="34"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Oval 22">
            <a:extLst>
              <a:ext uri="{FF2B5EF4-FFF2-40B4-BE49-F238E27FC236}">
                <a16:creationId xmlns:a16="http://schemas.microsoft.com/office/drawing/2014/main" id="{F005CA85-E45C-4B57-BB92-362906BF06A6}"/>
              </a:ext>
            </a:extLst>
          </p:cNvPr>
          <p:cNvSpPr/>
          <p:nvPr/>
        </p:nvSpPr>
        <p:spPr>
          <a:xfrm>
            <a:off x="2239441" y="1881191"/>
            <a:ext cx="1431165" cy="73704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4546BE13-EDE9-4B08-8FC5-9127774A28F9}"/>
              </a:ext>
            </a:extLst>
          </p:cNvPr>
          <p:cNvSpPr txBox="1"/>
          <p:nvPr/>
        </p:nvSpPr>
        <p:spPr>
          <a:xfrm>
            <a:off x="501712" y="2552936"/>
            <a:ext cx="8258133" cy="2554545"/>
          </a:xfrm>
          <a:prstGeom prst="rect">
            <a:avLst/>
          </a:prstGeom>
          <a:noFill/>
        </p:spPr>
        <p:txBody>
          <a:bodyPr wrap="square" rtlCol="0">
            <a:spAutoFit/>
          </a:bodyPr>
          <a:lstStyle/>
          <a:p>
            <a:r>
              <a:rPr lang="en-US" sz="3200" dirty="0"/>
              <a:t>Mark 12:43 (KJV) - </a:t>
            </a:r>
            <a:r>
              <a:rPr lang="en-US" sz="3200" dirty="0">
                <a:solidFill>
                  <a:schemeClr val="accent2">
                    <a:lumMod val="50000"/>
                  </a:schemeClr>
                </a:solidFill>
              </a:rPr>
              <a:t>For all </a:t>
            </a:r>
            <a:r>
              <a:rPr lang="en-US" sz="3200" i="1" dirty="0">
                <a:solidFill>
                  <a:schemeClr val="accent2">
                    <a:lumMod val="50000"/>
                  </a:schemeClr>
                </a:solidFill>
              </a:rPr>
              <a:t>they</a:t>
            </a:r>
            <a:r>
              <a:rPr lang="en-US" sz="3200" dirty="0">
                <a:solidFill>
                  <a:schemeClr val="accent2">
                    <a:lumMod val="50000"/>
                  </a:schemeClr>
                </a:solidFill>
              </a:rPr>
              <a:t> did cast in of their abundance; but she of her want did cast in all that she had, even all her living.</a:t>
            </a:r>
            <a:endParaRPr lang="en-US" sz="4800" dirty="0">
              <a:solidFill>
                <a:schemeClr val="accent2">
                  <a:lumMod val="50000"/>
                </a:schemeClr>
              </a:solidFill>
              <a:latin typeface="GreeceBlack" panose="020B0600000000000000" pitchFamily="34" charset="0"/>
            </a:endParaRPr>
          </a:p>
        </p:txBody>
      </p:sp>
      <p:sp>
        <p:nvSpPr>
          <p:cNvPr id="25" name="Oval 24">
            <a:extLst>
              <a:ext uri="{FF2B5EF4-FFF2-40B4-BE49-F238E27FC236}">
                <a16:creationId xmlns:a16="http://schemas.microsoft.com/office/drawing/2014/main" id="{0D2FC5B9-77E5-4214-90A8-E3B96B8A59A2}"/>
              </a:ext>
            </a:extLst>
          </p:cNvPr>
          <p:cNvSpPr/>
          <p:nvPr/>
        </p:nvSpPr>
        <p:spPr>
          <a:xfrm>
            <a:off x="526945" y="3884165"/>
            <a:ext cx="1685173" cy="73704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EACC890E-693A-442E-A2D5-C6C8C35AE6F0}"/>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169421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heel(1)">
                                      <p:cBhvr>
                                        <p:cTn id="12" dur="10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4">
                                            <p:txEl>
                                              <p:pRg st="0" end="0"/>
                                            </p:txEl>
                                          </p:spTgt>
                                        </p:tgtEl>
                                        <p:attrNameLst>
                                          <p:attrName>style.visibility</p:attrName>
                                        </p:attrNameLst>
                                      </p:cBhvr>
                                      <p:to>
                                        <p:strVal val="visible"/>
                                      </p:to>
                                    </p:set>
                                    <p:animEffect transition="in" filter="fade">
                                      <p:cBhvr>
                                        <p:cTn id="17" dur="500"/>
                                        <p:tgtEl>
                                          <p:spTgt spid="24">
                                            <p:txEl>
                                              <p:pRg st="0" end="0"/>
                                            </p:txEl>
                                          </p:spTgt>
                                        </p:tgtEl>
                                      </p:cBhvr>
                                    </p:animEffect>
                                  </p:childTnLst>
                                </p:cTn>
                              </p:par>
                              <p:par>
                                <p:cTn id="18" presetID="3" presetClass="emph" presetSubtype="2" fill="hold" grpId="0" nodeType="withEffect">
                                  <p:stCondLst>
                                    <p:cond delay="0"/>
                                  </p:stCondLst>
                                  <p:childTnLst>
                                    <p:animClr clrSpc="rgb" dir="cw">
                                      <p:cBhvr override="childStyle">
                                        <p:cTn id="19" dur="2000" fill="hold"/>
                                        <p:tgtEl>
                                          <p:spTgt spid="2">
                                            <p:txEl>
                                              <p:pRg st="0" end="0"/>
                                            </p:txEl>
                                          </p:spTgt>
                                        </p:tgtEl>
                                        <p:attrNameLst>
                                          <p:attrName>style.color</p:attrName>
                                        </p:attrNameLst>
                                      </p:cBhvr>
                                      <p:to>
                                        <a:schemeClr val="accent2"/>
                                      </p:to>
                                    </p:animClr>
                                  </p:childTnLst>
                                </p:cTn>
                              </p:par>
                              <p:par>
                                <p:cTn id="20" presetID="7" presetClass="emph" presetSubtype="2" fill="hold" nodeType="withEffect">
                                  <p:stCondLst>
                                    <p:cond delay="0"/>
                                  </p:stCondLst>
                                  <p:childTnLst>
                                    <p:animClr clrSpc="rgb" dir="cw">
                                      <p:cBhvr>
                                        <p:cTn id="21" dur="2000" fill="hold"/>
                                        <p:tgtEl>
                                          <p:spTgt spid="23"/>
                                        </p:tgtEl>
                                        <p:attrNameLst>
                                          <p:attrName>stroke.color</p:attrName>
                                        </p:attrNameLst>
                                      </p:cBhvr>
                                      <p:to>
                                        <a:schemeClr val="accent2"/>
                                      </p:to>
                                    </p:animClr>
                                    <p:set>
                                      <p:cBhvr>
                                        <p:cTn id="22" dur="2000" fill="hold"/>
                                        <p:tgtEl>
                                          <p:spTgt spid="23"/>
                                        </p:tgtEl>
                                        <p:attrNameLst>
                                          <p:attrName>stroke.on</p:attrName>
                                        </p:attrNameLst>
                                      </p:cBhvr>
                                      <p:to>
                                        <p:strVal val="true"/>
                                      </p:to>
                                    </p:se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heel(1)">
                                      <p:cBhvr>
                                        <p:cTn id="27"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23" grpId="0" animBg="1"/>
      <p:bldP spid="2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5093702"/>
          </a:xfrm>
          <a:prstGeom prst="rect">
            <a:avLst/>
          </a:prstGeom>
          <a:noFill/>
        </p:spPr>
        <p:txBody>
          <a:bodyPr wrap="square" rtlCol="0">
            <a:spAutoFit/>
          </a:bodyPr>
          <a:lstStyle/>
          <a:p>
            <a:r>
              <a:rPr lang="en-US" sz="2500" dirty="0"/>
              <a:t>Col. 1.15-17 (NWT) - </a:t>
            </a:r>
            <a:r>
              <a:rPr lang="en-US" sz="2500" baseline="30000" dirty="0"/>
              <a:t>15</a:t>
            </a:r>
            <a:r>
              <a:rPr lang="en-US" sz="2500" b="1" baseline="30000" dirty="0"/>
              <a:t> </a:t>
            </a:r>
            <a:r>
              <a:rPr lang="en-US" sz="2500" dirty="0"/>
              <a:t>He is the image of the invisible God, the firstborn of all creation; </a:t>
            </a:r>
            <a:r>
              <a:rPr lang="en-US" sz="2500" baseline="30000" dirty="0"/>
              <a:t>16</a:t>
            </a:r>
            <a:r>
              <a:rPr lang="en-US" sz="2500" b="1" baseline="30000" dirty="0"/>
              <a:t> </a:t>
            </a:r>
            <a:r>
              <a:rPr lang="en-US" sz="2500" dirty="0"/>
              <a:t>because by means of him all other things were created in the heavens and on the earth, the things visible and the things invisible, whether they are thrones or lordships or governments or authorities. All other things have been created through him and for him. </a:t>
            </a:r>
            <a:r>
              <a:rPr lang="en-US" sz="2500" baseline="30000" dirty="0"/>
              <a:t>17</a:t>
            </a:r>
            <a:r>
              <a:rPr lang="en-US" sz="2500" b="1" baseline="30000" dirty="0"/>
              <a:t> </a:t>
            </a:r>
            <a:r>
              <a:rPr lang="en-US" sz="2500" dirty="0"/>
              <a:t>Also, he is before all other things, and by means of him all other things were made to exist, </a:t>
            </a:r>
            <a:endParaRPr lang="en-US" sz="2500" dirty="0">
              <a:solidFill>
                <a:schemeClr val="accent2">
                  <a:lumMod val="50000"/>
                </a:schemeClr>
              </a:solidFill>
              <a:latin typeface="GreeceBlack" panose="020B0600000000000000" pitchFamily="34"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cxnSp>
        <p:nvCxnSpPr>
          <p:cNvPr id="26" name="Straight Connector 25">
            <a:extLst>
              <a:ext uri="{FF2B5EF4-FFF2-40B4-BE49-F238E27FC236}">
                <a16:creationId xmlns:a16="http://schemas.microsoft.com/office/drawing/2014/main" id="{7C25C365-FF54-40C4-9994-D42644B6930B}"/>
              </a:ext>
            </a:extLst>
          </p:cNvPr>
          <p:cNvCxnSpPr/>
          <p:nvPr/>
        </p:nvCxnSpPr>
        <p:spPr>
          <a:xfrm>
            <a:off x="1357084" y="1661885"/>
            <a:ext cx="1313543" cy="42091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29E10AB-350B-4B92-B0A9-BC5AD29A3E16}"/>
              </a:ext>
            </a:extLst>
          </p:cNvPr>
          <p:cNvCxnSpPr/>
          <p:nvPr/>
        </p:nvCxnSpPr>
        <p:spPr>
          <a:xfrm flipH="1">
            <a:off x="1371598" y="1647371"/>
            <a:ext cx="1270000" cy="37011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93CED11-E8D2-44B2-8F98-48C936157B25}"/>
              </a:ext>
            </a:extLst>
          </p:cNvPr>
          <p:cNvCxnSpPr/>
          <p:nvPr/>
        </p:nvCxnSpPr>
        <p:spPr>
          <a:xfrm>
            <a:off x="4209130" y="3599540"/>
            <a:ext cx="1313543" cy="42091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5A3B6C6-EDB2-4E90-B374-34B75A6B02F5}"/>
              </a:ext>
            </a:extLst>
          </p:cNvPr>
          <p:cNvCxnSpPr/>
          <p:nvPr/>
        </p:nvCxnSpPr>
        <p:spPr>
          <a:xfrm flipH="1">
            <a:off x="4223644" y="3585026"/>
            <a:ext cx="1270000" cy="37011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92835FD-F1E7-41C5-B3F6-48DE7EDF54E5}"/>
              </a:ext>
            </a:extLst>
          </p:cNvPr>
          <p:cNvCxnSpPr/>
          <p:nvPr/>
        </p:nvCxnSpPr>
        <p:spPr>
          <a:xfrm>
            <a:off x="6415312" y="4347028"/>
            <a:ext cx="1313543" cy="42091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1F37DF0-19F5-4D00-893D-3DCE50B749BF}"/>
              </a:ext>
            </a:extLst>
          </p:cNvPr>
          <p:cNvCxnSpPr/>
          <p:nvPr/>
        </p:nvCxnSpPr>
        <p:spPr>
          <a:xfrm flipH="1">
            <a:off x="6429826" y="4332514"/>
            <a:ext cx="1270000" cy="37011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49AAB3D-FB4B-4E16-B05F-9ECDF80E608F}"/>
              </a:ext>
            </a:extLst>
          </p:cNvPr>
          <p:cNvCxnSpPr/>
          <p:nvPr/>
        </p:nvCxnSpPr>
        <p:spPr>
          <a:xfrm>
            <a:off x="609598" y="5130799"/>
            <a:ext cx="1313543" cy="42091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F051955-9AEB-41AF-881B-722AA2AA6D6E}"/>
              </a:ext>
            </a:extLst>
          </p:cNvPr>
          <p:cNvCxnSpPr/>
          <p:nvPr/>
        </p:nvCxnSpPr>
        <p:spPr>
          <a:xfrm flipH="1">
            <a:off x="624112" y="5116285"/>
            <a:ext cx="1270000" cy="37011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E5C19E1F-D586-4264-9AE8-135DEBCF84F7}"/>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263924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left)">
                                      <p:cBhvr>
                                        <p:cTn id="12" dur="500"/>
                                        <p:tgtEl>
                                          <p:spTgt spid="26"/>
                                        </p:tgtEl>
                                      </p:cBhvr>
                                    </p:animEffect>
                                  </p:childTnLst>
                                </p:cTn>
                              </p:par>
                            </p:childTnLst>
                          </p:cTn>
                        </p:par>
                        <p:par>
                          <p:cTn id="13" fill="hold">
                            <p:stCondLst>
                              <p:cond delay="500"/>
                            </p:stCondLst>
                            <p:childTnLst>
                              <p:par>
                                <p:cTn id="14" presetID="22" presetClass="entr" presetSubtype="2" fill="hold" nodeType="after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wipe(right)">
                                      <p:cBhvr>
                                        <p:cTn id="16" dur="500"/>
                                        <p:tgtEl>
                                          <p:spTgt spid="2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500"/>
                                        <p:tgtEl>
                                          <p:spTgt spid="29"/>
                                        </p:tgtEl>
                                      </p:cBhvr>
                                    </p:animEffect>
                                  </p:childTnLst>
                                </p:cTn>
                              </p:par>
                            </p:childTnLst>
                          </p:cTn>
                        </p:par>
                        <p:par>
                          <p:cTn id="22" fill="hold">
                            <p:stCondLst>
                              <p:cond delay="500"/>
                            </p:stCondLst>
                            <p:childTnLst>
                              <p:par>
                                <p:cTn id="23" presetID="22" presetClass="entr" presetSubtype="2" fill="hold" nodeType="after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wipe(right)">
                                      <p:cBhvr>
                                        <p:cTn id="25" dur="500"/>
                                        <p:tgtEl>
                                          <p:spTgt spid="30"/>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wipe(left)">
                                      <p:cBhvr>
                                        <p:cTn id="30" dur="500"/>
                                        <p:tgtEl>
                                          <p:spTgt spid="34"/>
                                        </p:tgtEl>
                                      </p:cBhvr>
                                    </p:animEffect>
                                  </p:childTnLst>
                                </p:cTn>
                              </p:par>
                            </p:childTnLst>
                          </p:cTn>
                        </p:par>
                        <p:par>
                          <p:cTn id="31" fill="hold">
                            <p:stCondLst>
                              <p:cond delay="500"/>
                            </p:stCondLst>
                            <p:childTnLst>
                              <p:par>
                                <p:cTn id="32" presetID="22" presetClass="entr" presetSubtype="2" fill="hold" nodeType="after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wipe(right)">
                                      <p:cBhvr>
                                        <p:cTn id="34" dur="500"/>
                                        <p:tgtEl>
                                          <p:spTgt spid="3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wipe(left)">
                                      <p:cBhvr>
                                        <p:cTn id="39" dur="500"/>
                                        <p:tgtEl>
                                          <p:spTgt spid="36"/>
                                        </p:tgtEl>
                                      </p:cBhvr>
                                    </p:animEffect>
                                  </p:childTnLst>
                                </p:cTn>
                              </p:par>
                            </p:childTnLst>
                          </p:cTn>
                        </p:par>
                        <p:par>
                          <p:cTn id="40" fill="hold">
                            <p:stCondLst>
                              <p:cond delay="500"/>
                            </p:stCondLst>
                            <p:childTnLst>
                              <p:par>
                                <p:cTn id="41" presetID="22" presetClass="entr" presetSubtype="2" fill="hold" nodeType="after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wipe(right)">
                                      <p:cBhvr>
                                        <p:cTn id="43"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EE921AF6-6013-4AFF-8D31-673F11FCCEBB}"/>
              </a:ext>
            </a:extLst>
          </p:cNvPr>
          <p:cNvSpPr txBox="1"/>
          <p:nvPr/>
        </p:nvSpPr>
        <p:spPr>
          <a:xfrm>
            <a:off x="501712" y="513693"/>
            <a:ext cx="8258133" cy="1077218"/>
          </a:xfrm>
          <a:prstGeom prst="rect">
            <a:avLst/>
          </a:prstGeom>
          <a:noFill/>
        </p:spPr>
        <p:txBody>
          <a:bodyPr wrap="square" rtlCol="0">
            <a:spAutoFit/>
          </a:bodyPr>
          <a:lstStyle/>
          <a:p>
            <a:r>
              <a:rPr lang="en-US" sz="3200" dirty="0">
                <a:solidFill>
                  <a:schemeClr val="accent2">
                    <a:lumMod val="50000"/>
                  </a:schemeClr>
                </a:solidFill>
              </a:rPr>
              <a:t>Deceitfully</a:t>
            </a:r>
            <a:r>
              <a:rPr lang="en-US" sz="3200" dirty="0"/>
              <a:t> - </a:t>
            </a:r>
            <a:r>
              <a:rPr lang="en-US" sz="3200" i="1" dirty="0"/>
              <a:t>to adulterate, to make impure</a:t>
            </a:r>
            <a:endParaRPr lang="en-US" sz="3200" dirty="0"/>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8" name="TextBox 27">
            <a:extLst>
              <a:ext uri="{FF2B5EF4-FFF2-40B4-BE49-F238E27FC236}">
                <a16:creationId xmlns:a16="http://schemas.microsoft.com/office/drawing/2014/main" id="{CAF8792A-3978-4BE9-91D0-008BBD90E945}"/>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1080938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013023BD-AC8F-4359-859E-F760605E3A36}"/>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4071743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grpSp>
        <p:nvGrpSpPr>
          <p:cNvPr id="32" name="Group 31">
            <a:extLst>
              <a:ext uri="{FF2B5EF4-FFF2-40B4-BE49-F238E27FC236}">
                <a16:creationId xmlns:a16="http://schemas.microsoft.com/office/drawing/2014/main" id="{61C1034B-F6EA-4507-BE2A-BCA3B137E2EB}"/>
              </a:ext>
            </a:extLst>
          </p:cNvPr>
          <p:cNvGrpSpPr/>
          <p:nvPr/>
        </p:nvGrpSpPr>
        <p:grpSpPr>
          <a:xfrm>
            <a:off x="3897839" y="2408064"/>
            <a:ext cx="2382698" cy="2911581"/>
            <a:chOff x="1807029" y="682171"/>
            <a:chExt cx="3171372" cy="3875314"/>
          </a:xfrm>
        </p:grpSpPr>
        <p:sp>
          <p:nvSpPr>
            <p:cNvPr id="29" name="Rectangle 28">
              <a:extLst>
                <a:ext uri="{FF2B5EF4-FFF2-40B4-BE49-F238E27FC236}">
                  <a16:creationId xmlns:a16="http://schemas.microsoft.com/office/drawing/2014/main" id="{CE38127D-C08A-4488-9AEC-6A3B5C4F5558}"/>
                </a:ext>
              </a:extLst>
            </p:cNvPr>
            <p:cNvSpPr/>
            <p:nvPr/>
          </p:nvSpPr>
          <p:spPr>
            <a:xfrm rot="10800000">
              <a:off x="1807029" y="682171"/>
              <a:ext cx="3171372" cy="3875314"/>
            </a:xfrm>
            <a:prstGeom prst="rect">
              <a:avLst/>
            </a:prstGeom>
            <a:blipFill>
              <a:blip r:embed="rId4"/>
              <a:tile tx="0" ty="0" sx="100000" sy="100000" flip="none" algn="tl"/>
            </a:blipFill>
            <a:ln>
              <a:solidFill>
                <a:schemeClr val="bg1"/>
              </a:solidFill>
            </a:ln>
            <a:scene3d>
              <a:camera prst="perspectiveHeroicExtremeLef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3E318F3F-DCBC-4287-8D5F-42879FE472E3}"/>
                </a:ext>
              </a:extLst>
            </p:cNvPr>
            <p:cNvSpPr txBox="1"/>
            <p:nvPr/>
          </p:nvSpPr>
          <p:spPr>
            <a:xfrm rot="120000">
              <a:off x="2906656" y="2185655"/>
              <a:ext cx="1613932" cy="923331"/>
            </a:xfrm>
            <a:prstGeom prst="rect">
              <a:avLst/>
            </a:prstGeom>
            <a:noFill/>
          </p:spPr>
          <p:txBody>
            <a:bodyPr wrap="square" rtlCol="0">
              <a:prstTxWarp prst="textFadeRight">
                <a:avLst>
                  <a:gd name="adj" fmla="val 17614"/>
                </a:avLst>
              </a:prstTxWarp>
              <a:spAutoFit/>
            </a:bodyPr>
            <a:lstStyle/>
            <a:p>
              <a:r>
                <a:rPr lang="en-US" sz="5400" dirty="0" err="1">
                  <a:latin typeface="GreeceBlack" panose="020B0600000000000000" pitchFamily="34" charset="0"/>
                </a:rPr>
                <a:t>Fo</a:t>
              </a:r>
              <a:endParaRPr lang="en-US" sz="5400" dirty="0">
                <a:latin typeface="GreeceBlack" panose="020B0600000000000000" pitchFamily="34" charset="0"/>
              </a:endParaRPr>
            </a:p>
          </p:txBody>
        </p:sp>
      </p:grpSp>
      <p:grpSp>
        <p:nvGrpSpPr>
          <p:cNvPr id="33" name="Group 32">
            <a:extLst>
              <a:ext uri="{FF2B5EF4-FFF2-40B4-BE49-F238E27FC236}">
                <a16:creationId xmlns:a16="http://schemas.microsoft.com/office/drawing/2014/main" id="{9D1A73CD-14F4-4A55-8794-26868A8B3C7C}"/>
              </a:ext>
            </a:extLst>
          </p:cNvPr>
          <p:cNvGrpSpPr/>
          <p:nvPr/>
        </p:nvGrpSpPr>
        <p:grpSpPr>
          <a:xfrm>
            <a:off x="5675529" y="2751591"/>
            <a:ext cx="2382698" cy="2911581"/>
            <a:chOff x="4122057" y="1153886"/>
            <a:chExt cx="3171372" cy="3875314"/>
          </a:xfrm>
        </p:grpSpPr>
        <p:sp>
          <p:nvSpPr>
            <p:cNvPr id="3" name="Rectangle 2">
              <a:extLst>
                <a:ext uri="{FF2B5EF4-FFF2-40B4-BE49-F238E27FC236}">
                  <a16:creationId xmlns:a16="http://schemas.microsoft.com/office/drawing/2014/main" id="{5BC74DE1-DFA2-4E22-83C2-9465F38AEC76}"/>
                </a:ext>
              </a:extLst>
            </p:cNvPr>
            <p:cNvSpPr/>
            <p:nvPr/>
          </p:nvSpPr>
          <p:spPr>
            <a:xfrm>
              <a:off x="4122057" y="1153886"/>
              <a:ext cx="3171372" cy="3875314"/>
            </a:xfrm>
            <a:prstGeom prst="rect">
              <a:avLst/>
            </a:prstGeom>
            <a:blipFill>
              <a:blip r:embed="rId4"/>
              <a:tile tx="0" ty="0" sx="100000" sy="100000" flip="none" algn="tl"/>
            </a:blipFill>
            <a:ln>
              <a:solidFill>
                <a:schemeClr val="bg1"/>
              </a:solidFill>
            </a:ln>
            <a:scene3d>
              <a:camera prst="perspectiveHeroicExtremeLeftFacing"/>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D179BCD-B111-4BD4-BA9E-7734BE5E6C55}"/>
                </a:ext>
              </a:extLst>
            </p:cNvPr>
            <p:cNvSpPr txBox="1"/>
            <p:nvPr/>
          </p:nvSpPr>
          <p:spPr>
            <a:xfrm rot="120000">
              <a:off x="4594118" y="2241845"/>
              <a:ext cx="1650974" cy="923331"/>
            </a:xfrm>
            <a:prstGeom prst="rect">
              <a:avLst/>
            </a:prstGeom>
            <a:noFill/>
          </p:spPr>
          <p:txBody>
            <a:bodyPr wrap="square" rtlCol="0">
              <a:prstTxWarp prst="textFadeLeft">
                <a:avLst>
                  <a:gd name="adj" fmla="val 15846"/>
                </a:avLst>
              </a:prstTxWarp>
              <a:spAutoFit/>
            </a:bodyPr>
            <a:lstStyle/>
            <a:p>
              <a:r>
                <a:rPr lang="en-US" sz="5400" dirty="0" err="1">
                  <a:latin typeface="GreeceBlack" panose="020B0600000000000000" pitchFamily="34" charset="0"/>
                </a:rPr>
                <a:t>ol</a:t>
              </a:r>
              <a:endParaRPr lang="en-US" sz="5400" dirty="0">
                <a:latin typeface="GreeceBlack" panose="020B0600000000000000" pitchFamily="34" charset="0"/>
              </a:endParaRPr>
            </a:p>
          </p:txBody>
        </p:sp>
      </p:grpSp>
      <p:pic>
        <p:nvPicPr>
          <p:cNvPr id="26" name="Picture 25">
            <a:extLst>
              <a:ext uri="{FF2B5EF4-FFF2-40B4-BE49-F238E27FC236}">
                <a16:creationId xmlns:a16="http://schemas.microsoft.com/office/drawing/2014/main" id="{F6FADB82-3E06-4778-BE6A-52AC3366AE8C}"/>
              </a:ext>
            </a:extLst>
          </p:cNvPr>
          <p:cNvPicPr>
            <a:picLocks noChangeAspect="1"/>
          </p:cNvPicPr>
          <p:nvPr/>
        </p:nvPicPr>
        <p:blipFill>
          <a:blip r:embed="rId5" cstate="print">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5679697" y="2756538"/>
            <a:ext cx="2375731" cy="2914208"/>
          </a:xfrm>
          <a:prstGeom prst="rect">
            <a:avLst/>
          </a:prstGeom>
          <a:scene3d>
            <a:camera prst="perspectiveHeroicExtremeLeftFacing"/>
            <a:lightRig rig="threePt" dir="t"/>
          </a:scene3d>
        </p:spPr>
      </p:pic>
      <p:grpSp>
        <p:nvGrpSpPr>
          <p:cNvPr id="35" name="Group 34">
            <a:extLst>
              <a:ext uri="{FF2B5EF4-FFF2-40B4-BE49-F238E27FC236}">
                <a16:creationId xmlns:a16="http://schemas.microsoft.com/office/drawing/2014/main" id="{88E4A35E-B2CB-4654-A1C1-7D25CCAA6A49}"/>
              </a:ext>
            </a:extLst>
          </p:cNvPr>
          <p:cNvGrpSpPr/>
          <p:nvPr/>
        </p:nvGrpSpPr>
        <p:grpSpPr>
          <a:xfrm>
            <a:off x="183696" y="843370"/>
            <a:ext cx="3638550" cy="4857750"/>
            <a:chOff x="183696" y="843370"/>
            <a:chExt cx="3638550" cy="4857750"/>
          </a:xfrm>
        </p:grpSpPr>
        <p:pic>
          <p:nvPicPr>
            <p:cNvPr id="23" name="Picture 22" descr="A black and white photo of a person&#10;&#10;Description generated with very high confidence">
              <a:extLst>
                <a:ext uri="{FF2B5EF4-FFF2-40B4-BE49-F238E27FC236}">
                  <a16:creationId xmlns:a16="http://schemas.microsoft.com/office/drawing/2014/main" id="{9C5EB934-FF96-4732-BC02-B341ECA01FC2}"/>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5686" b="90000" l="7592" r="94503">
                          <a14:foregroundMark x1="7592" y1="46667" x2="7592" y2="46667"/>
                          <a14:foregroundMark x1="94503" y1="50392" x2="94503" y2="50392"/>
                          <a14:foregroundMark x1="53403" y1="89804" x2="53403" y2="89804"/>
                          <a14:foregroundMark x1="49476" y1="5686" x2="49476" y2="5686"/>
                          <a14:backgroundMark x1="53141" y1="93725" x2="53141" y2="93725"/>
                          <a14:backgroundMark x1="56806" y1="94510" x2="56806" y2="94510"/>
                          <a14:backgroundMark x1="48953" y1="92745" x2="48953" y2="92745"/>
                          <a14:backgroundMark x1="51047" y1="92353" x2="51047" y2="92353"/>
                          <a14:backgroundMark x1="51047" y1="94314" x2="51047" y2="94314"/>
                          <a14:backgroundMark x1="51309" y1="95882" x2="51309" y2="95882"/>
                          <a14:backgroundMark x1="52356" y1="96275" x2="52356" y2="96275"/>
                          <a14:backgroundMark x1="57592" y1="95098" x2="57592" y2="95098"/>
                          <a14:backgroundMark x1="61518" y1="94314" x2="61518" y2="94314"/>
                          <a14:backgroundMark x1="61257" y1="93529" x2="61257" y2="93529"/>
                          <a14:backgroundMark x1="56021" y1="93529" x2="56021" y2="93529"/>
                          <a14:backgroundMark x1="51832" y1="93725" x2="51832" y2="93725"/>
                          <a14:backgroundMark x1="43194" y1="93137" x2="43194" y2="93137"/>
                        </a14:backgroundRemoval>
                      </a14:imgEffect>
                    </a14:imgLayer>
                  </a14:imgProps>
                </a:ext>
                <a:ext uri="{28A0092B-C50C-407E-A947-70E740481C1C}">
                  <a14:useLocalDpi xmlns:a14="http://schemas.microsoft.com/office/drawing/2010/main" val="0"/>
                </a:ext>
              </a:extLst>
            </a:blip>
            <a:stretch>
              <a:fillRect/>
            </a:stretch>
          </p:blipFill>
          <p:spPr>
            <a:xfrm>
              <a:off x="183696" y="843370"/>
              <a:ext cx="3638550" cy="4857750"/>
            </a:xfrm>
            <a:prstGeom prst="rect">
              <a:avLst/>
            </a:prstGeom>
          </p:spPr>
        </p:pic>
        <p:sp>
          <p:nvSpPr>
            <p:cNvPr id="27" name="TextBox 26">
              <a:extLst>
                <a:ext uri="{FF2B5EF4-FFF2-40B4-BE49-F238E27FC236}">
                  <a16:creationId xmlns:a16="http://schemas.microsoft.com/office/drawing/2014/main" id="{55FA821C-1A51-44E1-9CB9-F2DB4801A1FB}"/>
                </a:ext>
              </a:extLst>
            </p:cNvPr>
            <p:cNvSpPr txBox="1"/>
            <p:nvPr/>
          </p:nvSpPr>
          <p:spPr>
            <a:xfrm>
              <a:off x="827311" y="4502328"/>
              <a:ext cx="2455817" cy="830997"/>
            </a:xfrm>
            <a:prstGeom prst="rect">
              <a:avLst/>
            </a:prstGeom>
            <a:noFill/>
          </p:spPr>
          <p:txBody>
            <a:bodyPr wrap="square" rtlCol="0">
              <a:spAutoFit/>
            </a:bodyPr>
            <a:lstStyle/>
            <a:p>
              <a:pPr algn="ctr"/>
              <a:r>
                <a:rPr lang="en-US" sz="2400" dirty="0">
                  <a:solidFill>
                    <a:srgbClr val="FFFFFF"/>
                  </a:solidFill>
                  <a:latin typeface="GreeceBlack" panose="020B0600000000000000" pitchFamily="34" charset="0"/>
                </a:rPr>
                <a:t>D L  Moody 1837-1899</a:t>
              </a:r>
            </a:p>
          </p:txBody>
        </p:sp>
      </p:grpSp>
      <p:sp>
        <p:nvSpPr>
          <p:cNvPr id="34" name="Speech Bubble: Rectangle with Corners Rounded 33">
            <a:extLst>
              <a:ext uri="{FF2B5EF4-FFF2-40B4-BE49-F238E27FC236}">
                <a16:creationId xmlns:a16="http://schemas.microsoft.com/office/drawing/2014/main" id="{F3D53D1F-93AD-40D6-B441-E8498D92614F}"/>
              </a:ext>
            </a:extLst>
          </p:cNvPr>
          <p:cNvSpPr/>
          <p:nvPr/>
        </p:nvSpPr>
        <p:spPr>
          <a:xfrm>
            <a:off x="3344091" y="435429"/>
            <a:ext cx="5155475" cy="2133600"/>
          </a:xfrm>
          <a:prstGeom prst="wedgeRoundRectCallout">
            <a:avLst>
              <a:gd name="adj1" fmla="val -56137"/>
              <a:gd name="adj2" fmla="val 33112"/>
              <a:gd name="adj3" fmla="val 16667"/>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6C7B1000-F53B-4A62-B80B-395325E8CA5F}"/>
              </a:ext>
            </a:extLst>
          </p:cNvPr>
          <p:cNvSpPr txBox="1"/>
          <p:nvPr/>
        </p:nvSpPr>
        <p:spPr>
          <a:xfrm>
            <a:off x="3448594" y="435429"/>
            <a:ext cx="5007429" cy="2092881"/>
          </a:xfrm>
          <a:prstGeom prst="rect">
            <a:avLst/>
          </a:prstGeom>
          <a:noFill/>
        </p:spPr>
        <p:txBody>
          <a:bodyPr wrap="square" rtlCol="0">
            <a:spAutoFit/>
          </a:bodyPr>
          <a:lstStyle/>
          <a:p>
            <a:pPr algn="ctr"/>
            <a:r>
              <a:rPr lang="en-US" sz="2600" dirty="0">
                <a:solidFill>
                  <a:schemeClr val="bg1"/>
                </a:solidFill>
              </a:rPr>
              <a:t>“I have received many messages in my ministry from people who were afraid to sign them”</a:t>
            </a:r>
            <a:endParaRPr lang="en-US" sz="2600" dirty="0">
              <a:solidFill>
                <a:schemeClr val="bg1"/>
              </a:solidFill>
              <a:latin typeface="GreeceBlack" panose="020B0600000000000000" pitchFamily="34" charset="0"/>
            </a:endParaRPr>
          </a:p>
        </p:txBody>
      </p:sp>
      <p:sp>
        <p:nvSpPr>
          <p:cNvPr id="36" name="TextBox 35">
            <a:extLst>
              <a:ext uri="{FF2B5EF4-FFF2-40B4-BE49-F238E27FC236}">
                <a16:creationId xmlns:a16="http://schemas.microsoft.com/office/drawing/2014/main" id="{695145C3-BCD6-451A-AFA7-91FFDBF4517D}"/>
              </a:ext>
            </a:extLst>
          </p:cNvPr>
          <p:cNvSpPr txBox="1"/>
          <p:nvPr/>
        </p:nvSpPr>
        <p:spPr>
          <a:xfrm>
            <a:off x="3444240" y="657500"/>
            <a:ext cx="5007429" cy="1692771"/>
          </a:xfrm>
          <a:prstGeom prst="rect">
            <a:avLst/>
          </a:prstGeom>
          <a:noFill/>
        </p:spPr>
        <p:txBody>
          <a:bodyPr wrap="square" rtlCol="0">
            <a:spAutoFit/>
          </a:bodyPr>
          <a:lstStyle/>
          <a:p>
            <a:pPr algn="ctr"/>
            <a:r>
              <a:rPr lang="en-US" sz="2600" dirty="0"/>
              <a:t>“This is the first one that is signed but they were afraid to write the message”</a:t>
            </a:r>
            <a:endParaRPr lang="en-US" sz="2600" dirty="0">
              <a:solidFill>
                <a:schemeClr val="bg1"/>
              </a:solidFill>
              <a:latin typeface="GreeceBlack" panose="020B0600000000000000" pitchFamily="34" charset="0"/>
            </a:endParaRPr>
          </a:p>
        </p:txBody>
      </p:sp>
      <p:sp>
        <p:nvSpPr>
          <p:cNvPr id="39" name="TextBox 38">
            <a:extLst>
              <a:ext uri="{FF2B5EF4-FFF2-40B4-BE49-F238E27FC236}">
                <a16:creationId xmlns:a16="http://schemas.microsoft.com/office/drawing/2014/main" id="{E349A497-A12C-48E2-8345-4FA8D227850F}"/>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3494617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500"/>
                                        <p:tgtEl>
                                          <p:spTgt spid="33"/>
                                        </p:tgtEl>
                                      </p:cBhvr>
                                    </p:animEffect>
                                  </p:childTnLst>
                                </p:cTn>
                              </p:par>
                            </p:childTnLst>
                          </p:cTn>
                        </p:par>
                      </p:childTnLst>
                    </p:cTn>
                  </p:par>
                  <p:par>
                    <p:cTn id="17" fill="hold">
                      <p:stCondLst>
                        <p:cond delay="indefinite"/>
                      </p:stCondLst>
                      <p:childTnLst>
                        <p:par>
                          <p:cTn id="18" fill="hold">
                            <p:stCondLst>
                              <p:cond delay="0"/>
                            </p:stCondLst>
                            <p:childTnLst>
                              <p:par>
                                <p:cTn id="19" presetID="17" presetClass="exit" presetSubtype="8" fill="hold" nodeType="clickEffect">
                                  <p:stCondLst>
                                    <p:cond delay="0"/>
                                  </p:stCondLst>
                                  <p:childTnLst>
                                    <p:anim calcmode="lin" valueType="num">
                                      <p:cBhvr>
                                        <p:cTn id="20" dur="500"/>
                                        <p:tgtEl>
                                          <p:spTgt spid="26"/>
                                        </p:tgtEl>
                                        <p:attrNameLst>
                                          <p:attrName>ppt_x</p:attrName>
                                        </p:attrNameLst>
                                      </p:cBhvr>
                                      <p:tavLst>
                                        <p:tav tm="0">
                                          <p:val>
                                            <p:strVal val="ppt_x"/>
                                          </p:val>
                                        </p:tav>
                                        <p:tav tm="100000">
                                          <p:val>
                                            <p:strVal val="ppt_x-ppt_w/2"/>
                                          </p:val>
                                        </p:tav>
                                      </p:tavLst>
                                    </p:anim>
                                    <p:anim calcmode="lin" valueType="num">
                                      <p:cBhvr>
                                        <p:cTn id="21" dur="500"/>
                                        <p:tgtEl>
                                          <p:spTgt spid="26"/>
                                        </p:tgtEl>
                                        <p:attrNameLst>
                                          <p:attrName>ppt_y</p:attrName>
                                        </p:attrNameLst>
                                      </p:cBhvr>
                                      <p:tavLst>
                                        <p:tav tm="0">
                                          <p:val>
                                            <p:strVal val="ppt_y"/>
                                          </p:val>
                                        </p:tav>
                                        <p:tav tm="100000">
                                          <p:val>
                                            <p:strVal val="ppt_y"/>
                                          </p:val>
                                        </p:tav>
                                      </p:tavLst>
                                    </p:anim>
                                    <p:anim calcmode="lin" valueType="num">
                                      <p:cBhvr>
                                        <p:cTn id="22" dur="500"/>
                                        <p:tgtEl>
                                          <p:spTgt spid="26"/>
                                        </p:tgtEl>
                                        <p:attrNameLst>
                                          <p:attrName>ppt_w</p:attrName>
                                        </p:attrNameLst>
                                      </p:cBhvr>
                                      <p:tavLst>
                                        <p:tav tm="0">
                                          <p:val>
                                            <p:strVal val="ppt_w"/>
                                          </p:val>
                                        </p:tav>
                                        <p:tav tm="100000">
                                          <p:val>
                                            <p:fltVal val="0"/>
                                          </p:val>
                                        </p:tav>
                                      </p:tavLst>
                                    </p:anim>
                                    <p:anim calcmode="lin" valueType="num">
                                      <p:cBhvr>
                                        <p:cTn id="23" dur="500"/>
                                        <p:tgtEl>
                                          <p:spTgt spid="26"/>
                                        </p:tgtEl>
                                        <p:attrNameLst>
                                          <p:attrName>ppt_h</p:attrName>
                                        </p:attrNameLst>
                                      </p:cBhvr>
                                      <p:tavLst>
                                        <p:tav tm="0">
                                          <p:val>
                                            <p:strVal val="ppt_h"/>
                                          </p:val>
                                        </p:tav>
                                        <p:tav tm="100000">
                                          <p:val>
                                            <p:strVal val="ppt_h"/>
                                          </p:val>
                                        </p:tav>
                                      </p:tavLst>
                                    </p:anim>
                                    <p:set>
                                      <p:cBhvr>
                                        <p:cTn id="24" dur="1" fill="hold">
                                          <p:stCondLst>
                                            <p:cond delay="499"/>
                                          </p:stCondLst>
                                        </p:cTn>
                                        <p:tgtEl>
                                          <p:spTgt spid="26"/>
                                        </p:tgtEl>
                                        <p:attrNameLst>
                                          <p:attrName>style.visibility</p:attrName>
                                        </p:attrNameLst>
                                      </p:cBhvr>
                                      <p:to>
                                        <p:strVal val="hidden"/>
                                      </p:to>
                                    </p:set>
                                  </p:childTnLst>
                                </p:cTn>
                              </p:par>
                            </p:childTnLst>
                          </p:cTn>
                        </p:par>
                        <p:par>
                          <p:cTn id="25" fill="hold">
                            <p:stCondLst>
                              <p:cond delay="500"/>
                            </p:stCondLst>
                            <p:childTnLst>
                              <p:par>
                                <p:cTn id="26" presetID="17" presetClass="entr" presetSubtype="2" fill="hold" nodeType="afterEffect">
                                  <p:stCondLst>
                                    <p:cond delay="0"/>
                                  </p:stCondLst>
                                  <p:childTnLst>
                                    <p:set>
                                      <p:cBhvr>
                                        <p:cTn id="27" dur="1" fill="hold">
                                          <p:stCondLst>
                                            <p:cond delay="0"/>
                                          </p:stCondLst>
                                        </p:cTn>
                                        <p:tgtEl>
                                          <p:spTgt spid="32"/>
                                        </p:tgtEl>
                                        <p:attrNameLst>
                                          <p:attrName>style.visibility</p:attrName>
                                        </p:attrNameLst>
                                      </p:cBhvr>
                                      <p:to>
                                        <p:strVal val="visible"/>
                                      </p:to>
                                    </p:set>
                                    <p:anim calcmode="lin" valueType="num">
                                      <p:cBhvr>
                                        <p:cTn id="28" dur="500" fill="hold"/>
                                        <p:tgtEl>
                                          <p:spTgt spid="32"/>
                                        </p:tgtEl>
                                        <p:attrNameLst>
                                          <p:attrName>ppt_x</p:attrName>
                                        </p:attrNameLst>
                                      </p:cBhvr>
                                      <p:tavLst>
                                        <p:tav tm="0">
                                          <p:val>
                                            <p:strVal val="#ppt_x+#ppt_w/2"/>
                                          </p:val>
                                        </p:tav>
                                        <p:tav tm="100000">
                                          <p:val>
                                            <p:strVal val="#ppt_x"/>
                                          </p:val>
                                        </p:tav>
                                      </p:tavLst>
                                    </p:anim>
                                    <p:anim calcmode="lin" valueType="num">
                                      <p:cBhvr>
                                        <p:cTn id="29" dur="500" fill="hold"/>
                                        <p:tgtEl>
                                          <p:spTgt spid="32"/>
                                        </p:tgtEl>
                                        <p:attrNameLst>
                                          <p:attrName>ppt_y</p:attrName>
                                        </p:attrNameLst>
                                      </p:cBhvr>
                                      <p:tavLst>
                                        <p:tav tm="0">
                                          <p:val>
                                            <p:strVal val="#ppt_y"/>
                                          </p:val>
                                        </p:tav>
                                        <p:tav tm="100000">
                                          <p:val>
                                            <p:strVal val="#ppt_y"/>
                                          </p:val>
                                        </p:tav>
                                      </p:tavLst>
                                    </p:anim>
                                    <p:anim calcmode="lin" valueType="num">
                                      <p:cBhvr>
                                        <p:cTn id="30" dur="500" fill="hold"/>
                                        <p:tgtEl>
                                          <p:spTgt spid="32"/>
                                        </p:tgtEl>
                                        <p:attrNameLst>
                                          <p:attrName>ppt_w</p:attrName>
                                        </p:attrNameLst>
                                      </p:cBhvr>
                                      <p:tavLst>
                                        <p:tav tm="0">
                                          <p:val>
                                            <p:fltVal val="0"/>
                                          </p:val>
                                        </p:tav>
                                        <p:tav tm="100000">
                                          <p:val>
                                            <p:strVal val="#ppt_w"/>
                                          </p:val>
                                        </p:tav>
                                      </p:tavLst>
                                    </p:anim>
                                    <p:anim calcmode="lin" valueType="num">
                                      <p:cBhvr>
                                        <p:cTn id="31" dur="500" fill="hold"/>
                                        <p:tgtEl>
                                          <p:spTgt spid="32"/>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fade">
                                      <p:cBhvr>
                                        <p:cTn id="36" dur="500"/>
                                        <p:tgtEl>
                                          <p:spTgt spid="3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fade">
                                      <p:cBhvr>
                                        <p:cTn id="39" dur="500"/>
                                        <p:tgtEl>
                                          <p:spTgt spid="28"/>
                                        </p:tgtEl>
                                      </p:cBhvr>
                                    </p:animEffect>
                                  </p:childTnLst>
                                </p:cTn>
                              </p:par>
                            </p:childTnLst>
                          </p:cTn>
                        </p:par>
                      </p:childTnLst>
                    </p:cTn>
                  </p:par>
                  <p:par>
                    <p:cTn id="40" fill="hold">
                      <p:stCondLst>
                        <p:cond delay="indefinite"/>
                      </p:stCondLst>
                      <p:childTnLst>
                        <p:par>
                          <p:cTn id="41" fill="hold">
                            <p:stCondLst>
                              <p:cond delay="0"/>
                            </p:stCondLst>
                            <p:childTnLst>
                              <p:par>
                                <p:cTn id="42" presetID="45" presetClass="exit" presetSubtype="0" fill="hold" grpId="1" nodeType="clickEffect">
                                  <p:stCondLst>
                                    <p:cond delay="0"/>
                                  </p:stCondLst>
                                  <p:childTnLst>
                                    <p:animEffect transition="out" filter="fade">
                                      <p:cBhvr>
                                        <p:cTn id="43" dur="2000"/>
                                        <p:tgtEl>
                                          <p:spTgt spid="28"/>
                                        </p:tgtEl>
                                      </p:cBhvr>
                                    </p:animEffect>
                                    <p:anim calcmode="lin" valueType="num">
                                      <p:cBhvr>
                                        <p:cTn id="44" dur="2000"/>
                                        <p:tgtEl>
                                          <p:spTgt spid="2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5" dur="2000"/>
                                        <p:tgtEl>
                                          <p:spTgt spid="28"/>
                                        </p:tgtEl>
                                        <p:attrNameLst>
                                          <p:attrName>ppt_h</p:attrName>
                                        </p:attrNameLst>
                                      </p:cBhvr>
                                      <p:tavLst>
                                        <p:tav tm="0">
                                          <p:val>
                                            <p:strVal val="ppt_h"/>
                                          </p:val>
                                        </p:tav>
                                        <p:tav tm="100000">
                                          <p:val>
                                            <p:strVal val="ppt_h"/>
                                          </p:val>
                                        </p:tav>
                                      </p:tavLst>
                                    </p:anim>
                                    <p:set>
                                      <p:cBhvr>
                                        <p:cTn id="46" dur="1" fill="hold">
                                          <p:stCondLst>
                                            <p:cond delay="1999"/>
                                          </p:stCondLst>
                                        </p:cTn>
                                        <p:tgtEl>
                                          <p:spTgt spid="28"/>
                                        </p:tgtEl>
                                        <p:attrNameLst>
                                          <p:attrName>style.visibility</p:attrName>
                                        </p:attrNameLst>
                                      </p:cBhvr>
                                      <p:to>
                                        <p:strVal val="hidden"/>
                                      </p:to>
                                    </p:set>
                                  </p:childTnLst>
                                </p:cTn>
                              </p:par>
                              <p:par>
                                <p:cTn id="47" presetID="45" presetClass="entr" presetSubtype="0" fill="hold" grpId="0" nodeType="withEffect">
                                  <p:stCondLst>
                                    <p:cond delay="500"/>
                                  </p:stCondLst>
                                  <p:childTnLst>
                                    <p:set>
                                      <p:cBhvr>
                                        <p:cTn id="48" dur="1" fill="hold">
                                          <p:stCondLst>
                                            <p:cond delay="0"/>
                                          </p:stCondLst>
                                        </p:cTn>
                                        <p:tgtEl>
                                          <p:spTgt spid="36"/>
                                        </p:tgtEl>
                                        <p:attrNameLst>
                                          <p:attrName>style.visibility</p:attrName>
                                        </p:attrNameLst>
                                      </p:cBhvr>
                                      <p:to>
                                        <p:strVal val="visible"/>
                                      </p:to>
                                    </p:set>
                                    <p:animEffect transition="in" filter="fade">
                                      <p:cBhvr>
                                        <p:cTn id="49" dur="1000"/>
                                        <p:tgtEl>
                                          <p:spTgt spid="36"/>
                                        </p:tgtEl>
                                      </p:cBhvr>
                                    </p:animEffect>
                                    <p:anim calcmode="lin" valueType="num">
                                      <p:cBhvr>
                                        <p:cTn id="50" dur="1000" fill="hold"/>
                                        <p:tgtEl>
                                          <p:spTgt spid="36"/>
                                        </p:tgtEl>
                                        <p:attrNameLst>
                                          <p:attrName>ppt_w</p:attrName>
                                        </p:attrNameLst>
                                      </p:cBhvr>
                                      <p:tavLst>
                                        <p:tav tm="0" fmla="#ppt_w*sin(2.5*pi*$)">
                                          <p:val>
                                            <p:fltVal val="0"/>
                                          </p:val>
                                        </p:tav>
                                        <p:tav tm="100000">
                                          <p:val>
                                            <p:fltVal val="1"/>
                                          </p:val>
                                        </p:tav>
                                      </p:tavLst>
                                    </p:anim>
                                    <p:anim calcmode="lin" valueType="num">
                                      <p:cBhvr>
                                        <p:cTn id="51" dur="1000" fill="hold"/>
                                        <p:tgtEl>
                                          <p:spTgt spid="3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28" grpId="0"/>
      <p:bldP spid="28" grpId="1"/>
      <p:bldP spid="3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2FCFEB26-A576-49A5-953F-DE6020DB8D29}"/>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3809438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pic>
        <p:nvPicPr>
          <p:cNvPr id="3" name="Picture 2" descr="A picture containing clipart&#10;&#10;Description generated with high confidence">
            <a:extLst>
              <a:ext uri="{FF2B5EF4-FFF2-40B4-BE49-F238E27FC236}">
                <a16:creationId xmlns:a16="http://schemas.microsoft.com/office/drawing/2014/main" id="{5C7E9394-AFA9-4185-ACCC-DFD06A205AC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2289" b="94542" l="6075" r="93692">
                        <a14:foregroundMark x1="7477" y1="24824" x2="7477" y2="24824"/>
                        <a14:foregroundMark x1="6542" y1="39261" x2="6542" y2="39261"/>
                        <a14:foregroundMark x1="43224" y1="6162" x2="43224" y2="6162"/>
                        <a14:foregroundMark x1="53738" y1="2289" x2="53738" y2="2289"/>
                        <a14:foregroundMark x1="93925" y1="36972" x2="93925" y2="36972"/>
                        <a14:foregroundMark x1="53972" y1="94542" x2="53972" y2="94542"/>
                        <a14:backgroundMark x1="52570" y1="4401" x2="52570" y2="4401"/>
                        <a14:backgroundMark x1="54907" y1="5634" x2="54907" y2="5634"/>
                        <a14:backgroundMark x1="93224" y1="34331" x2="93224" y2="34331"/>
                        <a14:backgroundMark x1="90888" y1="21479" x2="90888" y2="21479"/>
                        <a14:backgroundMark x1="53738" y1="93134" x2="53738" y2="93134"/>
                        <a14:backgroundMark x1="27103" y1="45775" x2="27103" y2="45775"/>
                        <a14:backgroundMark x1="7477" y1="39261" x2="7477" y2="39261"/>
                      </a14:backgroundRemoval>
                    </a14:imgEffect>
                  </a14:imgLayer>
                </a14:imgProps>
              </a:ext>
              <a:ext uri="{28A0092B-C50C-407E-A947-70E740481C1C}">
                <a14:useLocalDpi xmlns:a14="http://schemas.microsoft.com/office/drawing/2010/main" val="0"/>
              </a:ext>
            </a:extLst>
          </a:blip>
          <a:stretch>
            <a:fillRect/>
          </a:stretch>
        </p:blipFill>
        <p:spPr>
          <a:xfrm>
            <a:off x="4676367" y="338265"/>
            <a:ext cx="4270784" cy="5667768"/>
          </a:xfrm>
          <a:prstGeom prst="rect">
            <a:avLst/>
          </a:prstGeom>
        </p:spPr>
      </p:pic>
      <p:pic>
        <p:nvPicPr>
          <p:cNvPr id="23" name="Picture 22" descr="A drawing of a cartoon character&#10;&#10;Description generated with high confidence">
            <a:extLst>
              <a:ext uri="{FF2B5EF4-FFF2-40B4-BE49-F238E27FC236}">
                <a16:creationId xmlns:a16="http://schemas.microsoft.com/office/drawing/2014/main" id="{0AF8E4EC-9523-4BD9-A16F-F72E42BC8DAA}"/>
              </a:ext>
            </a:extLst>
          </p:cNvPr>
          <p:cNvPicPr>
            <a:picLocks noChangeAspect="1"/>
          </p:cNvPicPr>
          <p:nvPr/>
        </p:nvPicPr>
        <p:blipFill rotWithShape="1">
          <a:blip r:embed="rId6">
            <a:extLst>
              <a:ext uri="{BEBA8EAE-BF5A-486C-A8C5-ECC9F3942E4B}">
                <a14:imgProps xmlns:a14="http://schemas.microsoft.com/office/drawing/2010/main">
                  <a14:imgLayer r:embed="rId7">
                    <a14:imgEffect>
                      <a14:backgroundRemoval t="18889" b="85556" l="1042" r="51250">
                        <a14:foregroundMark x1="21875" y1="49722" x2="21875" y2="49722"/>
                        <a14:foregroundMark x1="19375" y1="55556" x2="19375" y2="55556"/>
                        <a14:foregroundMark x1="12500" y1="63611" x2="12500" y2="63611"/>
                        <a14:foregroundMark x1="2917" y1="78333" x2="2917" y2="78333"/>
                        <a14:foregroundMark x1="1875" y1="83056" x2="1875" y2="83056"/>
                        <a14:foregroundMark x1="1042" y1="78611" x2="1042" y2="78611"/>
                        <a14:foregroundMark x1="39792" y1="81111" x2="39792" y2="81111"/>
                        <a14:foregroundMark x1="22500" y1="85000" x2="22500" y2="85000"/>
                        <a14:foregroundMark x1="49583" y1="85833" x2="49583" y2="85833"/>
                        <a14:foregroundMark x1="51458" y1="75000" x2="51458" y2="75000"/>
                        <a14:foregroundMark x1="14375" y1="28889" x2="14375" y2="28889"/>
                        <a14:foregroundMark x1="10208" y1="29722" x2="10208" y2="29722"/>
                        <a14:foregroundMark x1="11042" y1="29722" x2="11042" y2="29722"/>
                        <a14:foregroundMark x1="11250" y1="29722" x2="11250" y2="29722"/>
                        <a14:foregroundMark x1="11250" y1="29722" x2="11250" y2="29722"/>
                        <a14:foregroundMark x1="28333" y1="25833" x2="28333" y2="25833"/>
                        <a14:foregroundMark x1="21458" y1="25278" x2="21458" y2="25278"/>
                        <a14:foregroundMark x1="22500" y1="23889" x2="22500" y2="23889"/>
                        <a14:foregroundMark x1="18125" y1="18889" x2="18125" y2="18889"/>
                        <a14:foregroundMark x1="13125" y1="29167" x2="13125" y2="29167"/>
                        <a14:foregroundMark x1="12500" y1="29444" x2="12500" y2="29444"/>
                        <a14:foregroundMark x1="27500" y1="27778" x2="27500" y2="27778"/>
                        <a14:backgroundMark x1="3750" y1="46944" x2="3750" y2="46944"/>
                        <a14:backgroundMark x1="5208" y1="46389" x2="5208" y2="46389"/>
                        <a14:backgroundMark x1="5833" y1="43611" x2="5833" y2="43611"/>
                        <a14:backgroundMark x1="3125" y1="59444" x2="3125" y2="59444"/>
                        <a14:backgroundMark x1="1667" y1="57222" x2="1667" y2="57222"/>
                        <a14:backgroundMark x1="11042" y1="74722" x2="11042" y2="74722"/>
                        <a14:backgroundMark x1="35417" y1="66111" x2="35417" y2="66111"/>
                        <a14:backgroundMark x1="7292" y1="61667" x2="7292" y2="61667"/>
                        <a14:backgroundMark x1="16042" y1="58056" x2="16042" y2="58056"/>
                        <a14:backgroundMark x1="2917" y1="66667" x2="2917" y2="66667"/>
                        <a14:backgroundMark x1="8333" y1="61667" x2="8333" y2="61667"/>
                        <a14:backgroundMark x1="625" y1="48889" x2="625" y2="48889"/>
                        <a14:backgroundMark x1="833" y1="45833" x2="833" y2="45833"/>
                        <a14:backgroundMark x1="12292" y1="59722" x2="12292" y2="59722"/>
                        <a14:backgroundMark x1="11250" y1="29722" x2="11250" y2="29722"/>
                        <a14:backgroundMark x1="3125" y1="38889" x2="3125" y2="38889"/>
                      </a14:backgroundRemoval>
                    </a14:imgEffect>
                  </a14:imgLayer>
                </a14:imgProps>
              </a:ext>
              <a:ext uri="{28A0092B-C50C-407E-A947-70E740481C1C}">
                <a14:useLocalDpi xmlns:a14="http://schemas.microsoft.com/office/drawing/2010/main" val="0"/>
              </a:ext>
            </a:extLst>
          </a:blip>
          <a:srcRect t="12845" r="46178" b="12760"/>
          <a:stretch/>
        </p:blipFill>
        <p:spPr>
          <a:xfrm flipH="1">
            <a:off x="4848763" y="3920861"/>
            <a:ext cx="1848780" cy="1916605"/>
          </a:xfrm>
          <a:prstGeom prst="rect">
            <a:avLst/>
          </a:prstGeom>
        </p:spPr>
      </p:pic>
      <p:grpSp>
        <p:nvGrpSpPr>
          <p:cNvPr id="29" name="Group 28">
            <a:extLst>
              <a:ext uri="{FF2B5EF4-FFF2-40B4-BE49-F238E27FC236}">
                <a16:creationId xmlns:a16="http://schemas.microsoft.com/office/drawing/2014/main" id="{5BDFC609-69E5-4946-BD95-5B39A50160EC}"/>
              </a:ext>
            </a:extLst>
          </p:cNvPr>
          <p:cNvGrpSpPr/>
          <p:nvPr/>
        </p:nvGrpSpPr>
        <p:grpSpPr>
          <a:xfrm rot="21077232">
            <a:off x="5632491" y="1996415"/>
            <a:ext cx="391631" cy="374070"/>
            <a:chOff x="2011743" y="1118068"/>
            <a:chExt cx="356028" cy="340064"/>
          </a:xfrm>
        </p:grpSpPr>
        <p:sp>
          <p:nvSpPr>
            <p:cNvPr id="28" name="Freeform: Shape 27">
              <a:extLst>
                <a:ext uri="{FF2B5EF4-FFF2-40B4-BE49-F238E27FC236}">
                  <a16:creationId xmlns:a16="http://schemas.microsoft.com/office/drawing/2014/main" id="{72A4C3AF-A5CB-4CE2-8FBF-45A8AB64C5A1}"/>
                </a:ext>
              </a:extLst>
            </p:cNvPr>
            <p:cNvSpPr/>
            <p:nvPr/>
          </p:nvSpPr>
          <p:spPr>
            <a:xfrm>
              <a:off x="2181357" y="1118068"/>
              <a:ext cx="18260" cy="68826"/>
            </a:xfrm>
            <a:custGeom>
              <a:avLst/>
              <a:gdLst>
                <a:gd name="connsiteX0" fmla="*/ 18260 w 18260"/>
                <a:gd name="connsiteY0" fmla="*/ 68826 h 68826"/>
                <a:gd name="connsiteX1" fmla="*/ 0 w 18260"/>
                <a:gd name="connsiteY1" fmla="*/ 0 h 68826"/>
                <a:gd name="connsiteX2" fmla="*/ 0 w 18260"/>
                <a:gd name="connsiteY2" fmla="*/ 0 h 68826"/>
              </a:gdLst>
              <a:ahLst/>
              <a:cxnLst>
                <a:cxn ang="0">
                  <a:pos x="connsiteX0" y="connsiteY0"/>
                </a:cxn>
                <a:cxn ang="0">
                  <a:pos x="connsiteX1" y="connsiteY1"/>
                </a:cxn>
                <a:cxn ang="0">
                  <a:pos x="connsiteX2" y="connsiteY2"/>
                </a:cxn>
              </a:cxnLst>
              <a:rect l="l" t="t" r="r" b="b"/>
              <a:pathLst>
                <a:path w="18260" h="68826">
                  <a:moveTo>
                    <a:pt x="18260" y="68826"/>
                  </a:moveTo>
                  <a:lnTo>
                    <a:pt x="0" y="0"/>
                  </a:lnTo>
                  <a:lnTo>
                    <a:pt x="0" y="0"/>
                  </a:lnTo>
                </a:path>
              </a:pathLst>
            </a:custGeom>
            <a:noFill/>
            <a:ln w="28575">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AABA939-E43E-42E7-8AAF-DEC60EF69E6F}"/>
                </a:ext>
              </a:extLst>
            </p:cNvPr>
            <p:cNvSpPr/>
            <p:nvPr/>
          </p:nvSpPr>
          <p:spPr>
            <a:xfrm>
              <a:off x="2011743" y="1161070"/>
              <a:ext cx="356028" cy="297062"/>
            </a:xfrm>
            <a:custGeom>
              <a:avLst/>
              <a:gdLst>
                <a:gd name="connsiteX0" fmla="*/ 0 w 353669"/>
                <a:gd name="connsiteY0" fmla="*/ 151228 h 302455"/>
                <a:gd name="connsiteX1" fmla="*/ 176835 w 353669"/>
                <a:gd name="connsiteY1" fmla="*/ 0 h 302455"/>
                <a:gd name="connsiteX2" fmla="*/ 353670 w 353669"/>
                <a:gd name="connsiteY2" fmla="*/ 151228 h 302455"/>
                <a:gd name="connsiteX3" fmla="*/ 176835 w 353669"/>
                <a:gd name="connsiteY3" fmla="*/ 302456 h 302455"/>
                <a:gd name="connsiteX4" fmla="*/ 0 w 353669"/>
                <a:gd name="connsiteY4" fmla="*/ 151228 h 302455"/>
                <a:gd name="connsiteX0" fmla="*/ 0 w 354523"/>
                <a:gd name="connsiteY0" fmla="*/ 165075 h 316303"/>
                <a:gd name="connsiteX1" fmla="*/ 176835 w 354523"/>
                <a:gd name="connsiteY1" fmla="*/ 13847 h 316303"/>
                <a:gd name="connsiteX2" fmla="*/ 241301 w 354523"/>
                <a:gd name="connsiteY2" fmla="*/ 23998 h 316303"/>
                <a:gd name="connsiteX3" fmla="*/ 353670 w 354523"/>
                <a:gd name="connsiteY3" fmla="*/ 165075 h 316303"/>
                <a:gd name="connsiteX4" fmla="*/ 176835 w 354523"/>
                <a:gd name="connsiteY4" fmla="*/ 316303 h 316303"/>
                <a:gd name="connsiteX5" fmla="*/ 0 w 354523"/>
                <a:gd name="connsiteY5" fmla="*/ 165075 h 316303"/>
                <a:gd name="connsiteX0" fmla="*/ 617 w 355140"/>
                <a:gd name="connsiteY0" fmla="*/ 165075 h 316303"/>
                <a:gd name="connsiteX1" fmla="*/ 121121 w 355140"/>
                <a:gd name="connsiteY1" fmla="*/ 21188 h 316303"/>
                <a:gd name="connsiteX2" fmla="*/ 177452 w 355140"/>
                <a:gd name="connsiteY2" fmla="*/ 13847 h 316303"/>
                <a:gd name="connsiteX3" fmla="*/ 241918 w 355140"/>
                <a:gd name="connsiteY3" fmla="*/ 23998 h 316303"/>
                <a:gd name="connsiteX4" fmla="*/ 354287 w 355140"/>
                <a:gd name="connsiteY4" fmla="*/ 165075 h 316303"/>
                <a:gd name="connsiteX5" fmla="*/ 177452 w 355140"/>
                <a:gd name="connsiteY5" fmla="*/ 316303 h 316303"/>
                <a:gd name="connsiteX6" fmla="*/ 617 w 355140"/>
                <a:gd name="connsiteY6" fmla="*/ 165075 h 316303"/>
                <a:gd name="connsiteX0" fmla="*/ 617 w 355140"/>
                <a:gd name="connsiteY0" fmla="*/ 150731 h 301959"/>
                <a:gd name="connsiteX1" fmla="*/ 121121 w 355140"/>
                <a:gd name="connsiteY1" fmla="*/ 6844 h 301959"/>
                <a:gd name="connsiteX2" fmla="*/ 177452 w 355140"/>
                <a:gd name="connsiteY2" fmla="*/ 37427 h 301959"/>
                <a:gd name="connsiteX3" fmla="*/ 241918 w 355140"/>
                <a:gd name="connsiteY3" fmla="*/ 9654 h 301959"/>
                <a:gd name="connsiteX4" fmla="*/ 354287 w 355140"/>
                <a:gd name="connsiteY4" fmla="*/ 150731 h 301959"/>
                <a:gd name="connsiteX5" fmla="*/ 177452 w 355140"/>
                <a:gd name="connsiteY5" fmla="*/ 301959 h 301959"/>
                <a:gd name="connsiteX6" fmla="*/ 617 w 355140"/>
                <a:gd name="connsiteY6" fmla="*/ 150731 h 301959"/>
                <a:gd name="connsiteX0" fmla="*/ 617 w 355140"/>
                <a:gd name="connsiteY0" fmla="*/ 151550 h 302778"/>
                <a:gd name="connsiteX1" fmla="*/ 121121 w 355140"/>
                <a:gd name="connsiteY1" fmla="*/ 7663 h 302778"/>
                <a:gd name="connsiteX2" fmla="*/ 185879 w 355140"/>
                <a:gd name="connsiteY2" fmla="*/ 34032 h 302778"/>
                <a:gd name="connsiteX3" fmla="*/ 241918 w 355140"/>
                <a:gd name="connsiteY3" fmla="*/ 10473 h 302778"/>
                <a:gd name="connsiteX4" fmla="*/ 354287 w 355140"/>
                <a:gd name="connsiteY4" fmla="*/ 151550 h 302778"/>
                <a:gd name="connsiteX5" fmla="*/ 177452 w 355140"/>
                <a:gd name="connsiteY5" fmla="*/ 302778 h 302778"/>
                <a:gd name="connsiteX6" fmla="*/ 617 w 355140"/>
                <a:gd name="connsiteY6" fmla="*/ 151550 h 302778"/>
                <a:gd name="connsiteX0" fmla="*/ 617 w 355140"/>
                <a:gd name="connsiteY0" fmla="*/ 151143 h 302371"/>
                <a:gd name="connsiteX1" fmla="*/ 121121 w 355140"/>
                <a:gd name="connsiteY1" fmla="*/ 7256 h 302371"/>
                <a:gd name="connsiteX2" fmla="*/ 185879 w 355140"/>
                <a:gd name="connsiteY2" fmla="*/ 33625 h 302371"/>
                <a:gd name="connsiteX3" fmla="*/ 241918 w 355140"/>
                <a:gd name="connsiteY3" fmla="*/ 10066 h 302371"/>
                <a:gd name="connsiteX4" fmla="*/ 354287 w 355140"/>
                <a:gd name="connsiteY4" fmla="*/ 151143 h 302371"/>
                <a:gd name="connsiteX5" fmla="*/ 177452 w 355140"/>
                <a:gd name="connsiteY5" fmla="*/ 302371 h 302371"/>
                <a:gd name="connsiteX6" fmla="*/ 617 w 355140"/>
                <a:gd name="connsiteY6" fmla="*/ 151143 h 302371"/>
                <a:gd name="connsiteX0" fmla="*/ 1352 w 355875"/>
                <a:gd name="connsiteY0" fmla="*/ 148382 h 299610"/>
                <a:gd name="connsiteX1" fmla="*/ 100787 w 355875"/>
                <a:gd name="connsiteY1" fmla="*/ 11518 h 299610"/>
                <a:gd name="connsiteX2" fmla="*/ 186614 w 355875"/>
                <a:gd name="connsiteY2" fmla="*/ 30864 h 299610"/>
                <a:gd name="connsiteX3" fmla="*/ 242653 w 355875"/>
                <a:gd name="connsiteY3" fmla="*/ 7305 h 299610"/>
                <a:gd name="connsiteX4" fmla="*/ 355022 w 355875"/>
                <a:gd name="connsiteY4" fmla="*/ 148382 h 299610"/>
                <a:gd name="connsiteX5" fmla="*/ 178187 w 355875"/>
                <a:gd name="connsiteY5" fmla="*/ 299610 h 299610"/>
                <a:gd name="connsiteX6" fmla="*/ 1352 w 355875"/>
                <a:gd name="connsiteY6" fmla="*/ 148382 h 299610"/>
                <a:gd name="connsiteX0" fmla="*/ 1352 w 356028"/>
                <a:gd name="connsiteY0" fmla="*/ 144615 h 295843"/>
                <a:gd name="connsiteX1" fmla="*/ 100787 w 356028"/>
                <a:gd name="connsiteY1" fmla="*/ 7751 h 295843"/>
                <a:gd name="connsiteX2" fmla="*/ 186614 w 356028"/>
                <a:gd name="connsiteY2" fmla="*/ 27097 h 295843"/>
                <a:gd name="connsiteX3" fmla="*/ 258103 w 356028"/>
                <a:gd name="connsiteY3" fmla="*/ 9157 h 295843"/>
                <a:gd name="connsiteX4" fmla="*/ 355022 w 356028"/>
                <a:gd name="connsiteY4" fmla="*/ 144615 h 295843"/>
                <a:gd name="connsiteX5" fmla="*/ 178187 w 356028"/>
                <a:gd name="connsiteY5" fmla="*/ 295843 h 295843"/>
                <a:gd name="connsiteX6" fmla="*/ 1352 w 356028"/>
                <a:gd name="connsiteY6" fmla="*/ 144615 h 295843"/>
                <a:gd name="connsiteX0" fmla="*/ 1352 w 356028"/>
                <a:gd name="connsiteY0" fmla="*/ 145834 h 297062"/>
                <a:gd name="connsiteX1" fmla="*/ 100787 w 356028"/>
                <a:gd name="connsiteY1" fmla="*/ 8970 h 297062"/>
                <a:gd name="connsiteX2" fmla="*/ 186614 w 356028"/>
                <a:gd name="connsiteY2" fmla="*/ 19888 h 297062"/>
                <a:gd name="connsiteX3" fmla="*/ 258103 w 356028"/>
                <a:gd name="connsiteY3" fmla="*/ 10376 h 297062"/>
                <a:gd name="connsiteX4" fmla="*/ 355022 w 356028"/>
                <a:gd name="connsiteY4" fmla="*/ 145834 h 297062"/>
                <a:gd name="connsiteX5" fmla="*/ 178187 w 356028"/>
                <a:gd name="connsiteY5" fmla="*/ 297062 h 297062"/>
                <a:gd name="connsiteX6" fmla="*/ 1352 w 356028"/>
                <a:gd name="connsiteY6" fmla="*/ 145834 h 297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028" h="297062">
                  <a:moveTo>
                    <a:pt x="1352" y="145834"/>
                  </a:moveTo>
                  <a:cubicBezTo>
                    <a:pt x="-11548" y="97819"/>
                    <a:pt x="71314" y="34175"/>
                    <a:pt x="100787" y="8970"/>
                  </a:cubicBezTo>
                  <a:cubicBezTo>
                    <a:pt x="130260" y="-16235"/>
                    <a:pt x="160395" y="19654"/>
                    <a:pt x="186614" y="19888"/>
                  </a:cubicBezTo>
                  <a:cubicBezTo>
                    <a:pt x="212833" y="20122"/>
                    <a:pt x="228630" y="-14829"/>
                    <a:pt x="258103" y="10376"/>
                  </a:cubicBezTo>
                  <a:cubicBezTo>
                    <a:pt x="287576" y="35581"/>
                    <a:pt x="365766" y="97117"/>
                    <a:pt x="355022" y="145834"/>
                  </a:cubicBezTo>
                  <a:cubicBezTo>
                    <a:pt x="344278" y="194552"/>
                    <a:pt x="275850" y="297062"/>
                    <a:pt x="178187" y="297062"/>
                  </a:cubicBezTo>
                  <a:cubicBezTo>
                    <a:pt x="80524" y="297062"/>
                    <a:pt x="14252" y="193849"/>
                    <a:pt x="1352" y="145834"/>
                  </a:cubicBezTo>
                  <a:close/>
                </a:path>
              </a:pathLst>
            </a:custGeom>
            <a:solidFill>
              <a:srgbClr val="FF0000"/>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38EA7331-9E2A-4883-9660-3589BB5C90D6}"/>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1187560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path" presetSubtype="0" fill="hold" nodeType="clickEffect">
                                  <p:stCondLst>
                                    <p:cond delay="0"/>
                                  </p:stCondLst>
                                  <p:childTnLst>
                                    <p:animMotion origin="layout" path="M 3.61111E-6 2.96296E-6 L 0.00764 0.29143 " pathEditMode="relative" rAng="0" ptsTypes="AA">
                                      <p:cBhvr>
                                        <p:cTn id="14" dur="1000" fill="hold"/>
                                        <p:tgtEl>
                                          <p:spTgt spid="29"/>
                                        </p:tgtEl>
                                        <p:attrNameLst>
                                          <p:attrName>ppt_x</p:attrName>
                                          <p:attrName>ppt_y</p:attrName>
                                        </p:attrNameLst>
                                      </p:cBhvr>
                                      <p:rCtr x="382" y="14560"/>
                                    </p:animMotion>
                                  </p:childTnLst>
                                </p:cTn>
                              </p:par>
                              <p:par>
                                <p:cTn id="15" presetID="10" presetClass="entr" presetSubtype="0" fill="hold" nodeType="withEffect">
                                  <p:stCondLst>
                                    <p:cond delay="50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par>
                          <p:cTn id="18" fill="hold">
                            <p:stCondLst>
                              <p:cond delay="1000"/>
                            </p:stCondLst>
                            <p:childTnLst>
                              <p:par>
                                <p:cTn id="19" presetID="41" presetClass="path" presetSubtype="0" fill="hold" nodeType="afterEffect">
                                  <p:stCondLst>
                                    <p:cond delay="0"/>
                                  </p:stCondLst>
                                  <p:childTnLst>
                                    <p:animMotion origin="layout" path="M 0.00763 0.29143 C -0.00504 0.28495 -0.04931 0.27917 -0.06459 0.27917 C -0.16268 0.27917 -0.26337 0.37662 -0.26337 0.4743 C -0.26337 0.42477 -0.31372 0.37662 -0.36129 0.37662 C -0.41164 0.37662 -0.45921 0.42569 -0.45921 0.4743 C -0.45921 0.44977 -0.48438 0.42477 -0.50955 0.42477 C -0.53473 0.42477 -0.5599 0.44907 -0.5599 0.4743 C -0.5599 0.46157 -0.57257 0.44977 -0.58507 0.44977 C -0.59775 0.44977 -0.61042 0.46227 -0.61042 0.4743 C -0.61042 0.46782 -0.61702 0.46157 -0.62292 0.46157 C -0.62622 0.46157 -0.63559 0.46805 -0.63559 0.4743 C -0.63559 0.47106 -0.6382 0.46782 -0.64167 0.46782 C -0.64167 0.4669 -0.64809 0.47083 -0.64809 0.4743 C -0.64809 0.47245 -0.64809 0.47106 -0.65139 0.47106 C -0.65139 0.47176 -0.65487 0.47268 -0.65487 0.4743 C -0.65487 0.47338 -0.65487 0.47245 -0.65487 0.47176 C -0.65799 0.47176 -0.65799 0.47245 -0.65799 0.47338 C -0.66129 0.47338 -0.66129 0.47268 -0.66129 0.47176 C -0.66476 0.47176 -0.66476 0.47245 -0.66476 0.47338 " pathEditMode="relative" rAng="0" ptsTypes="AAAAAAAAAAAAAAAAAAA">
                                      <p:cBhvr>
                                        <p:cTn id="20" dur="2000" fill="hold"/>
                                        <p:tgtEl>
                                          <p:spTgt spid="29"/>
                                        </p:tgtEl>
                                        <p:attrNameLst>
                                          <p:attrName>ppt_x</p:attrName>
                                          <p:attrName>ppt_y</p:attrName>
                                        </p:attrNameLst>
                                      </p:cBhvr>
                                      <p:rCtr x="-33611" y="851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9F6F9A4A-27FD-4C3B-8912-1571E89F1400}"/>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934899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54" name="Straight Arrow Connector 53">
            <a:extLst>
              <a:ext uri="{FF2B5EF4-FFF2-40B4-BE49-F238E27FC236}">
                <a16:creationId xmlns:a16="http://schemas.microsoft.com/office/drawing/2014/main" id="{D4C5ECE9-92CA-4EA1-96E5-EA67D79AD678}"/>
              </a:ext>
            </a:extLst>
          </p:cNvPr>
          <p:cNvCxnSpPr>
            <a:cxnSpLocks/>
            <a:stCxn id="46" idx="2"/>
          </p:cNvCxnSpPr>
          <p:nvPr/>
        </p:nvCxnSpPr>
        <p:spPr>
          <a:xfrm>
            <a:off x="5487215" y="1341638"/>
            <a:ext cx="267699" cy="1154819"/>
          </a:xfrm>
          <a:prstGeom prst="straightConnector1">
            <a:avLst/>
          </a:prstGeom>
          <a:ln w="28575">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6" name="Rectangle 25">
            <a:extLst>
              <a:ext uri="{FF2B5EF4-FFF2-40B4-BE49-F238E27FC236}">
                <a16:creationId xmlns:a16="http://schemas.microsoft.com/office/drawing/2014/main" id="{806690B4-3F6F-4E42-B002-6DC32B1BF91D}"/>
              </a:ext>
            </a:extLst>
          </p:cNvPr>
          <p:cNvSpPr/>
          <p:nvPr/>
        </p:nvSpPr>
        <p:spPr>
          <a:xfrm>
            <a:off x="348840" y="2536723"/>
            <a:ext cx="8439562" cy="786580"/>
          </a:xfrm>
          <a:prstGeom prst="rect">
            <a:avLst/>
          </a:prstGeom>
          <a:blipFill dpi="0" rotWithShape="1">
            <a:blip r:embed="rId4">
              <a:extLst>
                <a:ext uri="{28A0092B-C50C-407E-A947-70E740481C1C}">
                  <a14:useLocalDpi xmlns:a14="http://schemas.microsoft.com/office/drawing/2010/main" val="0"/>
                </a:ext>
              </a:extLst>
            </a:blip>
            <a:srcRect/>
            <a:stretch>
              <a:fillRect/>
            </a:stretch>
          </a:blipFill>
          <a:ln w="28575">
            <a:noFill/>
          </a:ln>
          <a:scene3d>
            <a:camera prst="orthographicFront"/>
            <a:lightRig rig="threePt" dir="t"/>
          </a:scene3d>
          <a:sp3d>
            <a:bevelT w="152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a:extLst>
              <a:ext uri="{FF2B5EF4-FFF2-40B4-BE49-F238E27FC236}">
                <a16:creationId xmlns:a16="http://schemas.microsoft.com/office/drawing/2014/main" id="{07E7E985-497A-4AF1-9458-104458E5CA13}"/>
              </a:ext>
            </a:extLst>
          </p:cNvPr>
          <p:cNvCxnSpPr/>
          <p:nvPr/>
        </p:nvCxnSpPr>
        <p:spPr>
          <a:xfrm>
            <a:off x="1532921" y="2536723"/>
            <a:ext cx="0" cy="786580"/>
          </a:xfrm>
          <a:prstGeom prst="line">
            <a:avLst/>
          </a:prstGeom>
          <a:blipFill dpi="0" rotWithShape="1">
            <a:blip r:embed="rId4">
              <a:extLst>
                <a:ext uri="{28A0092B-C50C-407E-A947-70E740481C1C}">
                  <a14:useLocalDpi xmlns:a14="http://schemas.microsoft.com/office/drawing/2010/main" val="0"/>
                </a:ext>
              </a:extLst>
            </a:blip>
            <a:srcRect/>
            <a:stretch>
              <a:fillRect/>
            </a:stretch>
          </a:blipFill>
          <a:ln w="38100">
            <a:solidFill>
              <a:srgbClr val="FFFFFF"/>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D5CAF0D-7F47-425E-B5EF-9734C2FD1D61}"/>
              </a:ext>
            </a:extLst>
          </p:cNvPr>
          <p:cNvCxnSpPr/>
          <p:nvPr/>
        </p:nvCxnSpPr>
        <p:spPr>
          <a:xfrm>
            <a:off x="2746274" y="2537067"/>
            <a:ext cx="0" cy="786580"/>
          </a:xfrm>
          <a:prstGeom prst="line">
            <a:avLst/>
          </a:prstGeom>
          <a:blipFill dpi="0" rotWithShape="1">
            <a:blip r:embed="rId4">
              <a:extLst>
                <a:ext uri="{28A0092B-C50C-407E-A947-70E740481C1C}">
                  <a14:useLocalDpi xmlns:a14="http://schemas.microsoft.com/office/drawing/2010/main" val="0"/>
                </a:ext>
              </a:extLst>
            </a:blip>
            <a:srcRect/>
            <a:stretch>
              <a:fillRect/>
            </a:stretch>
          </a:blipFill>
          <a:ln w="38100">
            <a:solidFill>
              <a:srgbClr val="FFFFFF"/>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1B5C6926-E098-4B5B-99C2-75678EF56877}"/>
              </a:ext>
            </a:extLst>
          </p:cNvPr>
          <p:cNvCxnSpPr/>
          <p:nvPr/>
        </p:nvCxnSpPr>
        <p:spPr>
          <a:xfrm>
            <a:off x="3959627" y="2537411"/>
            <a:ext cx="0" cy="786580"/>
          </a:xfrm>
          <a:prstGeom prst="line">
            <a:avLst/>
          </a:prstGeom>
          <a:blipFill dpi="0" rotWithShape="1">
            <a:blip r:embed="rId4">
              <a:extLst>
                <a:ext uri="{28A0092B-C50C-407E-A947-70E740481C1C}">
                  <a14:useLocalDpi xmlns:a14="http://schemas.microsoft.com/office/drawing/2010/main" val="0"/>
                </a:ext>
              </a:extLst>
            </a:blip>
            <a:srcRect/>
            <a:stretch>
              <a:fillRect/>
            </a:stretch>
          </a:blipFill>
          <a:ln w="38100">
            <a:solidFill>
              <a:srgbClr val="FFFFFF"/>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7D4DDFA-1301-4746-9009-E51DB29FD62B}"/>
              </a:ext>
            </a:extLst>
          </p:cNvPr>
          <p:cNvCxnSpPr/>
          <p:nvPr/>
        </p:nvCxnSpPr>
        <p:spPr>
          <a:xfrm>
            <a:off x="5172980" y="2537755"/>
            <a:ext cx="0" cy="786580"/>
          </a:xfrm>
          <a:prstGeom prst="line">
            <a:avLst/>
          </a:prstGeom>
          <a:blipFill dpi="0" rotWithShape="1">
            <a:blip r:embed="rId4">
              <a:extLst>
                <a:ext uri="{28A0092B-C50C-407E-A947-70E740481C1C}">
                  <a14:useLocalDpi xmlns:a14="http://schemas.microsoft.com/office/drawing/2010/main" val="0"/>
                </a:ext>
              </a:extLst>
            </a:blip>
            <a:srcRect/>
            <a:stretch>
              <a:fillRect/>
            </a:stretch>
          </a:blipFill>
          <a:ln w="38100">
            <a:solidFill>
              <a:srgbClr val="FFFFFF"/>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B1211F8-FDD6-49FC-9076-DB7DB6FBE23B}"/>
              </a:ext>
            </a:extLst>
          </p:cNvPr>
          <p:cNvCxnSpPr/>
          <p:nvPr/>
        </p:nvCxnSpPr>
        <p:spPr>
          <a:xfrm>
            <a:off x="6386334" y="2538099"/>
            <a:ext cx="0" cy="786580"/>
          </a:xfrm>
          <a:prstGeom prst="line">
            <a:avLst/>
          </a:prstGeom>
          <a:blipFill dpi="0" rotWithShape="1">
            <a:blip r:embed="rId4">
              <a:extLst>
                <a:ext uri="{28A0092B-C50C-407E-A947-70E740481C1C}">
                  <a14:useLocalDpi xmlns:a14="http://schemas.microsoft.com/office/drawing/2010/main" val="0"/>
                </a:ext>
              </a:extLst>
            </a:blip>
            <a:srcRect/>
            <a:stretch>
              <a:fillRect/>
            </a:stretch>
          </a:blipFill>
          <a:ln w="38100">
            <a:solidFill>
              <a:srgbClr val="FFFFFF"/>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C67C48-6E63-4D7C-861B-59E2C254B09E}"/>
              </a:ext>
            </a:extLst>
          </p:cNvPr>
          <p:cNvCxnSpPr/>
          <p:nvPr/>
        </p:nvCxnSpPr>
        <p:spPr>
          <a:xfrm>
            <a:off x="7599687" y="2538443"/>
            <a:ext cx="0" cy="786580"/>
          </a:xfrm>
          <a:prstGeom prst="line">
            <a:avLst/>
          </a:prstGeom>
          <a:blipFill dpi="0" rotWithShape="1">
            <a:blip r:embed="rId4">
              <a:extLst>
                <a:ext uri="{28A0092B-C50C-407E-A947-70E740481C1C}">
                  <a14:useLocalDpi xmlns:a14="http://schemas.microsoft.com/office/drawing/2010/main" val="0"/>
                </a:ext>
              </a:extLst>
            </a:blip>
            <a:srcRect/>
            <a:stretch>
              <a:fillRect/>
            </a:stretch>
          </a:blipFill>
          <a:ln w="38100">
            <a:solidFill>
              <a:srgbClr val="FFFFFF"/>
            </a:solidFill>
          </a:ln>
          <a:scene3d>
            <a:camera prst="orthographicFront"/>
            <a:lightRig rig="threePt" dir="t"/>
          </a:scene3d>
          <a:sp3d>
            <a:bevelT w="152400"/>
          </a:sp3d>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9910CB39-41CA-4C60-B3DA-A61FCEC6CECF}"/>
              </a:ext>
            </a:extLst>
          </p:cNvPr>
          <p:cNvSpPr txBox="1"/>
          <p:nvPr/>
        </p:nvSpPr>
        <p:spPr>
          <a:xfrm>
            <a:off x="441156" y="2730400"/>
            <a:ext cx="1016386" cy="400110"/>
          </a:xfrm>
          <a:prstGeom prst="rect">
            <a:avLst/>
          </a:prstGeom>
          <a:blipFill dpi="0" rotWithShape="1">
            <a:blip r:embed="rId5">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a:blipFill>
        </p:spPr>
        <p:txBody>
          <a:bodyPr wrap="square" rtlCol="0" anchor="ctr">
            <a:spAutoFit/>
          </a:bodyPr>
          <a:lstStyle/>
          <a:p>
            <a:pPr algn="ctr"/>
            <a:r>
              <a:rPr lang="en-US" sz="2000" dirty="0">
                <a:blipFill dpi="0" rotWithShape="1">
                  <a:blip r:embed="rId4">
                    <a:extLst>
                      <a:ext uri="{28A0092B-C50C-407E-A947-70E740481C1C}">
                        <a14:useLocalDpi xmlns:a14="http://schemas.microsoft.com/office/drawing/2010/main" val="0"/>
                      </a:ext>
                    </a:extLst>
                  </a:blip>
                  <a:srcRect/>
                  <a:stretch>
                    <a:fillRect/>
                  </a:stretch>
                </a:blipFill>
                <a:latin typeface="Arial Black" panose="020B0A04020102090204" pitchFamily="34" charset="0"/>
              </a:rPr>
              <a:t>Day 1</a:t>
            </a:r>
          </a:p>
        </p:txBody>
      </p:sp>
      <p:sp>
        <p:nvSpPr>
          <p:cNvPr id="37" name="TextBox 36">
            <a:extLst>
              <a:ext uri="{FF2B5EF4-FFF2-40B4-BE49-F238E27FC236}">
                <a16:creationId xmlns:a16="http://schemas.microsoft.com/office/drawing/2014/main" id="{15336A87-DFA6-409D-B398-8ABC1E2C26C7}"/>
              </a:ext>
            </a:extLst>
          </p:cNvPr>
          <p:cNvSpPr txBox="1"/>
          <p:nvPr/>
        </p:nvSpPr>
        <p:spPr>
          <a:xfrm>
            <a:off x="1612341" y="2733330"/>
            <a:ext cx="1016386" cy="400110"/>
          </a:xfrm>
          <a:prstGeom prst="rect">
            <a:avLst/>
          </a:prstGeom>
          <a:blipFill dpi="0" rotWithShape="1">
            <a:blip r:embed="rId5">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a:blipFill>
        </p:spPr>
        <p:txBody>
          <a:bodyPr wrap="square" rtlCol="0" anchor="ctr">
            <a:spAutoFit/>
          </a:bodyPr>
          <a:lstStyle/>
          <a:p>
            <a:pPr algn="ctr"/>
            <a:r>
              <a:rPr lang="en-US" sz="2000" dirty="0">
                <a:blipFill dpi="0" rotWithShape="1">
                  <a:blip r:embed="rId4">
                    <a:extLst>
                      <a:ext uri="{28A0092B-C50C-407E-A947-70E740481C1C}">
                        <a14:useLocalDpi xmlns:a14="http://schemas.microsoft.com/office/drawing/2010/main" val="0"/>
                      </a:ext>
                    </a:extLst>
                  </a:blip>
                  <a:srcRect/>
                  <a:stretch>
                    <a:fillRect/>
                  </a:stretch>
                </a:blipFill>
                <a:latin typeface="Arial Black" panose="020B0A04020102090204" pitchFamily="34" charset="0"/>
              </a:rPr>
              <a:t>Day 2</a:t>
            </a:r>
          </a:p>
        </p:txBody>
      </p:sp>
      <p:sp>
        <p:nvSpPr>
          <p:cNvPr id="38" name="TextBox 37">
            <a:extLst>
              <a:ext uri="{FF2B5EF4-FFF2-40B4-BE49-F238E27FC236}">
                <a16:creationId xmlns:a16="http://schemas.microsoft.com/office/drawing/2014/main" id="{AE0901C0-9E4C-408B-9EF6-5BC5D7D763BA}"/>
              </a:ext>
            </a:extLst>
          </p:cNvPr>
          <p:cNvSpPr txBox="1"/>
          <p:nvPr/>
        </p:nvSpPr>
        <p:spPr>
          <a:xfrm>
            <a:off x="2837395" y="2736266"/>
            <a:ext cx="1016386" cy="400110"/>
          </a:xfrm>
          <a:prstGeom prst="rect">
            <a:avLst/>
          </a:prstGeom>
          <a:blipFill dpi="0" rotWithShape="1">
            <a:blip r:embed="rId5">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a:blipFill>
        </p:spPr>
        <p:txBody>
          <a:bodyPr wrap="square" rtlCol="0" anchor="ctr">
            <a:spAutoFit/>
          </a:bodyPr>
          <a:lstStyle/>
          <a:p>
            <a:pPr algn="ctr"/>
            <a:r>
              <a:rPr lang="en-US" sz="2000" dirty="0">
                <a:blipFill dpi="0" rotWithShape="1">
                  <a:blip r:embed="rId4">
                    <a:extLst>
                      <a:ext uri="{28A0092B-C50C-407E-A947-70E740481C1C}">
                        <a14:useLocalDpi xmlns:a14="http://schemas.microsoft.com/office/drawing/2010/main" val="0"/>
                      </a:ext>
                    </a:extLst>
                  </a:blip>
                  <a:srcRect/>
                  <a:stretch>
                    <a:fillRect/>
                  </a:stretch>
                </a:blipFill>
                <a:latin typeface="Arial Black" panose="020B0A04020102090204" pitchFamily="34" charset="0"/>
              </a:rPr>
              <a:t>Day 3</a:t>
            </a:r>
          </a:p>
        </p:txBody>
      </p:sp>
      <p:sp>
        <p:nvSpPr>
          <p:cNvPr id="39" name="TextBox 38">
            <a:extLst>
              <a:ext uri="{FF2B5EF4-FFF2-40B4-BE49-F238E27FC236}">
                <a16:creationId xmlns:a16="http://schemas.microsoft.com/office/drawing/2014/main" id="{947963DA-32A6-4820-B3EB-4DE67E0026A9}"/>
              </a:ext>
            </a:extLst>
          </p:cNvPr>
          <p:cNvSpPr txBox="1"/>
          <p:nvPr/>
        </p:nvSpPr>
        <p:spPr>
          <a:xfrm>
            <a:off x="4044865" y="2739202"/>
            <a:ext cx="1016386" cy="400110"/>
          </a:xfrm>
          <a:prstGeom prst="rect">
            <a:avLst/>
          </a:prstGeom>
          <a:blipFill dpi="0" rotWithShape="1">
            <a:blip r:embed="rId5">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a:blipFill>
        </p:spPr>
        <p:txBody>
          <a:bodyPr wrap="square" rtlCol="0" anchor="ctr">
            <a:spAutoFit/>
          </a:bodyPr>
          <a:lstStyle/>
          <a:p>
            <a:pPr algn="ctr"/>
            <a:r>
              <a:rPr lang="en-US" sz="2000" dirty="0">
                <a:blipFill dpi="0" rotWithShape="1">
                  <a:blip r:embed="rId4">
                    <a:extLst>
                      <a:ext uri="{28A0092B-C50C-407E-A947-70E740481C1C}">
                        <a14:useLocalDpi xmlns:a14="http://schemas.microsoft.com/office/drawing/2010/main" val="0"/>
                      </a:ext>
                    </a:extLst>
                  </a:blip>
                  <a:srcRect/>
                  <a:stretch>
                    <a:fillRect/>
                  </a:stretch>
                </a:blipFill>
                <a:latin typeface="Arial Black" panose="020B0A04020102090204" pitchFamily="34" charset="0"/>
              </a:rPr>
              <a:t>Day 4</a:t>
            </a:r>
          </a:p>
        </p:txBody>
      </p:sp>
      <p:sp>
        <p:nvSpPr>
          <p:cNvPr id="40" name="TextBox 39">
            <a:extLst>
              <a:ext uri="{FF2B5EF4-FFF2-40B4-BE49-F238E27FC236}">
                <a16:creationId xmlns:a16="http://schemas.microsoft.com/office/drawing/2014/main" id="{71C95E16-B9EF-4197-B668-031ACC40D50C}"/>
              </a:ext>
            </a:extLst>
          </p:cNvPr>
          <p:cNvSpPr txBox="1"/>
          <p:nvPr/>
        </p:nvSpPr>
        <p:spPr>
          <a:xfrm>
            <a:off x="5252335" y="2742138"/>
            <a:ext cx="1016386" cy="400110"/>
          </a:xfrm>
          <a:prstGeom prst="rect">
            <a:avLst/>
          </a:prstGeom>
          <a:blipFill dpi="0" rotWithShape="1">
            <a:blip r:embed="rId5">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a:blipFill>
        </p:spPr>
        <p:txBody>
          <a:bodyPr wrap="square" rtlCol="0" anchor="ctr">
            <a:spAutoFit/>
          </a:bodyPr>
          <a:lstStyle/>
          <a:p>
            <a:pPr algn="ctr"/>
            <a:r>
              <a:rPr lang="en-US" sz="2000" dirty="0">
                <a:blipFill dpi="0" rotWithShape="1">
                  <a:blip r:embed="rId4">
                    <a:extLst>
                      <a:ext uri="{28A0092B-C50C-407E-A947-70E740481C1C}">
                        <a14:useLocalDpi xmlns:a14="http://schemas.microsoft.com/office/drawing/2010/main" val="0"/>
                      </a:ext>
                    </a:extLst>
                  </a:blip>
                  <a:srcRect/>
                  <a:stretch>
                    <a:fillRect/>
                  </a:stretch>
                </a:blipFill>
                <a:latin typeface="Arial Black" panose="020B0A04020102090204" pitchFamily="34" charset="0"/>
              </a:rPr>
              <a:t>Day 5</a:t>
            </a:r>
          </a:p>
        </p:txBody>
      </p:sp>
      <p:sp>
        <p:nvSpPr>
          <p:cNvPr id="41" name="TextBox 40">
            <a:extLst>
              <a:ext uri="{FF2B5EF4-FFF2-40B4-BE49-F238E27FC236}">
                <a16:creationId xmlns:a16="http://schemas.microsoft.com/office/drawing/2014/main" id="{8CFCB3EA-07F1-4DA4-B0FB-9DC7A72C87D7}"/>
              </a:ext>
            </a:extLst>
          </p:cNvPr>
          <p:cNvSpPr txBox="1"/>
          <p:nvPr/>
        </p:nvSpPr>
        <p:spPr>
          <a:xfrm>
            <a:off x="6468597" y="2745074"/>
            <a:ext cx="1016386" cy="400110"/>
          </a:xfrm>
          <a:prstGeom prst="rect">
            <a:avLst/>
          </a:prstGeom>
          <a:blipFill dpi="0" rotWithShape="1">
            <a:blip r:embed="rId5">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a:blipFill>
        </p:spPr>
        <p:txBody>
          <a:bodyPr wrap="square" rtlCol="0" anchor="ctr">
            <a:spAutoFit/>
          </a:bodyPr>
          <a:lstStyle/>
          <a:p>
            <a:pPr algn="ctr"/>
            <a:r>
              <a:rPr lang="en-US" sz="2000" dirty="0">
                <a:blipFill dpi="0" rotWithShape="1">
                  <a:blip r:embed="rId4">
                    <a:extLst>
                      <a:ext uri="{28A0092B-C50C-407E-A947-70E740481C1C}">
                        <a14:useLocalDpi xmlns:a14="http://schemas.microsoft.com/office/drawing/2010/main" val="0"/>
                      </a:ext>
                    </a:extLst>
                  </a:blip>
                  <a:srcRect/>
                  <a:stretch>
                    <a:fillRect/>
                  </a:stretch>
                </a:blipFill>
                <a:latin typeface="Arial Black" panose="020B0A04020102090204" pitchFamily="34" charset="0"/>
              </a:rPr>
              <a:t>Day 6</a:t>
            </a:r>
          </a:p>
        </p:txBody>
      </p:sp>
      <p:sp>
        <p:nvSpPr>
          <p:cNvPr id="42" name="Text Box 17">
            <a:extLst>
              <a:ext uri="{FF2B5EF4-FFF2-40B4-BE49-F238E27FC236}">
                <a16:creationId xmlns:a16="http://schemas.microsoft.com/office/drawing/2014/main" id="{A286451D-694A-44B0-A785-1035E37A524B}"/>
              </a:ext>
            </a:extLst>
          </p:cNvPr>
          <p:cNvSpPr txBox="1">
            <a:spLocks noChangeArrowheads="1"/>
          </p:cNvSpPr>
          <p:nvPr/>
        </p:nvSpPr>
        <p:spPr bwMode="auto">
          <a:xfrm>
            <a:off x="413657" y="494826"/>
            <a:ext cx="1808255" cy="830997"/>
          </a:xfrm>
          <a:prstGeom prst="rect">
            <a:avLst/>
          </a:prstGeom>
          <a:blipFill dpi="0" rotWithShape="1">
            <a:blip r:embed="rId6">
              <a:extLst>
                <a:ext uri="{28A0092B-C50C-407E-A947-70E740481C1C}">
                  <a14:useLocalDpi xmlns:a14="http://schemas.microsoft.com/office/drawing/2010/main" val="0"/>
                </a:ext>
              </a:extLst>
            </a:blip>
            <a:srcRect/>
            <a:stretch>
              <a:fillRect/>
            </a:stretch>
          </a:blipFill>
          <a:ln w="28575">
            <a:solidFill>
              <a:schemeClr val="bg1"/>
            </a:solidFill>
            <a:miter lim="800000"/>
            <a:headEnd/>
            <a:tailEnd/>
          </a:ln>
          <a:effectLst>
            <a:outerShdw blurRad="63500" dist="38100" dir="2700000" algn="tl" rotWithShape="0">
              <a:prstClr val="black">
                <a:alpha val="35000"/>
              </a:prstClr>
            </a:outerShdw>
          </a:effectLst>
          <a:scene3d>
            <a:camera prst="orthographicFront"/>
            <a:lightRig rig="threePt" dir="t"/>
          </a:scene3d>
          <a:sp3d>
            <a:bevelT w="127000"/>
          </a:sp3d>
          <a:extLst/>
        </p:spPr>
        <p:txBody>
          <a:bodyPr wrap="square" anchor="ctr">
            <a:spAutoFit/>
          </a:bodyPr>
          <a:lstStyle/>
          <a:p>
            <a:pPr algn="ctr"/>
            <a:r>
              <a:rPr lang="en-US" sz="1600" dirty="0">
                <a:solidFill>
                  <a:schemeClr val="bg2"/>
                </a:solidFill>
                <a:latin typeface="Arial Black" panose="020B0A04020102090204" pitchFamily="34" charset="0"/>
              </a:rPr>
              <a:t>Created light and divided from darkness</a:t>
            </a:r>
            <a:endParaRPr lang="en-US" sz="1600" dirty="0">
              <a:solidFill>
                <a:schemeClr val="bg2"/>
              </a:solidFill>
            </a:endParaRPr>
          </a:p>
        </p:txBody>
      </p:sp>
      <p:sp>
        <p:nvSpPr>
          <p:cNvPr id="43" name="Text Box 17">
            <a:extLst>
              <a:ext uri="{FF2B5EF4-FFF2-40B4-BE49-F238E27FC236}">
                <a16:creationId xmlns:a16="http://schemas.microsoft.com/office/drawing/2014/main" id="{72FAD552-79C7-4287-AD09-E67330A7F430}"/>
              </a:ext>
            </a:extLst>
          </p:cNvPr>
          <p:cNvSpPr txBox="1">
            <a:spLocks noChangeArrowheads="1"/>
          </p:cNvSpPr>
          <p:nvPr/>
        </p:nvSpPr>
        <p:spPr bwMode="auto">
          <a:xfrm>
            <a:off x="369997" y="4419600"/>
            <a:ext cx="2482060" cy="830997"/>
          </a:xfrm>
          <a:prstGeom prst="rect">
            <a:avLst/>
          </a:prstGeom>
          <a:blipFill dpi="0" rotWithShape="1">
            <a:blip r:embed="rId6">
              <a:extLst>
                <a:ext uri="{28A0092B-C50C-407E-A947-70E740481C1C}">
                  <a14:useLocalDpi xmlns:a14="http://schemas.microsoft.com/office/drawing/2010/main" val="0"/>
                </a:ext>
              </a:extLst>
            </a:blip>
            <a:srcRect/>
            <a:stretch>
              <a:fillRect/>
            </a:stretch>
          </a:blipFill>
          <a:ln w="28575">
            <a:solidFill>
              <a:schemeClr val="bg1"/>
            </a:solidFill>
            <a:miter lim="800000"/>
            <a:headEnd/>
            <a:tailEnd/>
          </a:ln>
          <a:effectLst>
            <a:outerShdw blurRad="50800" dist="38100" dir="2700000" algn="tl" rotWithShape="0">
              <a:prstClr val="black">
                <a:alpha val="40000"/>
              </a:prstClr>
            </a:outerShdw>
          </a:effectLst>
          <a:scene3d>
            <a:camera prst="orthographicFront"/>
            <a:lightRig rig="threePt" dir="t"/>
          </a:scene3d>
          <a:sp3d>
            <a:bevelT w="127000"/>
          </a:sp3d>
          <a:extLst/>
        </p:spPr>
        <p:txBody>
          <a:bodyPr wrap="square" anchor="ctr">
            <a:spAutoFit/>
          </a:bodyPr>
          <a:lstStyle/>
          <a:p>
            <a:pPr algn="ctr">
              <a:spcBef>
                <a:spcPct val="50000"/>
              </a:spcBef>
            </a:pPr>
            <a:r>
              <a:rPr lang="en-US" sz="1600" dirty="0">
                <a:solidFill>
                  <a:schemeClr val="bg2"/>
                </a:solidFill>
                <a:latin typeface="Arial Black" panose="020B0A04020102090204" pitchFamily="34" charset="0"/>
              </a:rPr>
              <a:t>Created atmosphere and divided from oceans</a:t>
            </a:r>
            <a:endParaRPr lang="en-US" altLang="en-US" sz="1600" dirty="0">
              <a:ln>
                <a:solidFill>
                  <a:sysClr val="windowText" lastClr="000000"/>
                </a:solidFill>
              </a:ln>
              <a:solidFill>
                <a:schemeClr val="bg2"/>
              </a:solidFill>
              <a:latin typeface="Arial Black" panose="020B0A04020102090204" pitchFamily="34" charset="0"/>
            </a:endParaRPr>
          </a:p>
        </p:txBody>
      </p:sp>
      <p:sp>
        <p:nvSpPr>
          <p:cNvPr id="46" name="Text Box 17">
            <a:extLst>
              <a:ext uri="{FF2B5EF4-FFF2-40B4-BE49-F238E27FC236}">
                <a16:creationId xmlns:a16="http://schemas.microsoft.com/office/drawing/2014/main" id="{1D9D48E2-1C75-4714-9B21-C420C4B0811E}"/>
              </a:ext>
            </a:extLst>
          </p:cNvPr>
          <p:cNvSpPr txBox="1">
            <a:spLocks noChangeArrowheads="1"/>
          </p:cNvSpPr>
          <p:nvPr/>
        </p:nvSpPr>
        <p:spPr bwMode="auto">
          <a:xfrm>
            <a:off x="4686932" y="510641"/>
            <a:ext cx="1600566" cy="830997"/>
          </a:xfrm>
          <a:prstGeom prst="rect">
            <a:avLst/>
          </a:prstGeom>
          <a:blipFill dpi="0" rotWithShape="1">
            <a:blip r:embed="rId6">
              <a:extLst>
                <a:ext uri="{28A0092B-C50C-407E-A947-70E740481C1C}">
                  <a14:useLocalDpi xmlns:a14="http://schemas.microsoft.com/office/drawing/2010/main" val="0"/>
                </a:ext>
              </a:extLst>
            </a:blip>
            <a:srcRect/>
            <a:stretch>
              <a:fillRect/>
            </a:stretch>
          </a:blipFill>
          <a:ln w="28575">
            <a:solidFill>
              <a:schemeClr val="bg1"/>
            </a:solidFill>
            <a:miter lim="800000"/>
            <a:headEnd/>
            <a:tailEnd/>
          </a:ln>
          <a:effectLst>
            <a:outerShdw blurRad="63500" dist="38100" dir="2700000" algn="tl" rotWithShape="0">
              <a:prstClr val="black">
                <a:alpha val="35000"/>
              </a:prstClr>
            </a:outerShdw>
          </a:effectLst>
          <a:scene3d>
            <a:camera prst="orthographicFront"/>
            <a:lightRig rig="threePt" dir="t"/>
          </a:scene3d>
          <a:sp3d>
            <a:bevelT w="127000"/>
          </a:sp3d>
          <a:extLst/>
        </p:spPr>
        <p:txBody>
          <a:bodyPr anchor="ctr">
            <a:spAutoFit/>
          </a:bodyPr>
          <a:lstStyle/>
          <a:p>
            <a:pPr algn="ctr">
              <a:spcBef>
                <a:spcPct val="50000"/>
              </a:spcBef>
            </a:pPr>
            <a:r>
              <a:rPr lang="en-US" altLang="en-US" sz="1600" dirty="0">
                <a:solidFill>
                  <a:schemeClr val="bg2"/>
                </a:solidFill>
                <a:latin typeface="Arial Black" panose="020B0A04020102090204" pitchFamily="34" charset="0"/>
              </a:rPr>
              <a:t>Created sky and water animals</a:t>
            </a:r>
          </a:p>
        </p:txBody>
      </p:sp>
      <p:sp>
        <p:nvSpPr>
          <p:cNvPr id="48" name="Text Box 17">
            <a:extLst>
              <a:ext uri="{FF2B5EF4-FFF2-40B4-BE49-F238E27FC236}">
                <a16:creationId xmlns:a16="http://schemas.microsoft.com/office/drawing/2014/main" id="{384593E1-B91C-49A8-ABBC-C18532E523C5}"/>
              </a:ext>
            </a:extLst>
          </p:cNvPr>
          <p:cNvSpPr txBox="1">
            <a:spLocks noChangeArrowheads="1"/>
          </p:cNvSpPr>
          <p:nvPr/>
        </p:nvSpPr>
        <p:spPr bwMode="auto">
          <a:xfrm>
            <a:off x="5463078" y="4442289"/>
            <a:ext cx="1808580" cy="830997"/>
          </a:xfrm>
          <a:prstGeom prst="rect">
            <a:avLst/>
          </a:prstGeom>
          <a:blipFill dpi="0" rotWithShape="1">
            <a:blip r:embed="rId6">
              <a:extLst>
                <a:ext uri="{28A0092B-C50C-407E-A947-70E740481C1C}">
                  <a14:useLocalDpi xmlns:a14="http://schemas.microsoft.com/office/drawing/2010/main" val="0"/>
                </a:ext>
              </a:extLst>
            </a:blip>
            <a:srcRect/>
            <a:stretch>
              <a:fillRect/>
            </a:stretch>
          </a:blipFill>
          <a:ln w="28575">
            <a:solidFill>
              <a:schemeClr val="bg1"/>
            </a:solidFill>
            <a:miter lim="800000"/>
            <a:headEnd/>
            <a:tailEnd/>
          </a:ln>
          <a:effectLst/>
          <a:scene3d>
            <a:camera prst="orthographicFront"/>
            <a:lightRig rig="threePt" dir="t"/>
          </a:scene3d>
          <a:sp3d>
            <a:bevelT w="127000"/>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spcBef>
                <a:spcPct val="50000"/>
              </a:spcBef>
            </a:pPr>
            <a:r>
              <a:rPr lang="en-US" altLang="en-US" sz="1600" dirty="0">
                <a:solidFill>
                  <a:schemeClr val="bg2"/>
                </a:solidFill>
                <a:latin typeface="Arial Black" panose="020B0A04020102090204" pitchFamily="34" charset="0"/>
              </a:rPr>
              <a:t>Created land animals and MAN</a:t>
            </a:r>
          </a:p>
        </p:txBody>
      </p:sp>
      <p:sp>
        <p:nvSpPr>
          <p:cNvPr id="50" name="Text Box 17">
            <a:extLst>
              <a:ext uri="{FF2B5EF4-FFF2-40B4-BE49-F238E27FC236}">
                <a16:creationId xmlns:a16="http://schemas.microsoft.com/office/drawing/2014/main" id="{73D25439-7EDD-40C2-8ABB-BADBA7D48EEF}"/>
              </a:ext>
            </a:extLst>
          </p:cNvPr>
          <p:cNvSpPr txBox="1">
            <a:spLocks noChangeArrowheads="1"/>
          </p:cNvSpPr>
          <p:nvPr/>
        </p:nvSpPr>
        <p:spPr bwMode="auto">
          <a:xfrm>
            <a:off x="6507684" y="628681"/>
            <a:ext cx="2076102" cy="584775"/>
          </a:xfrm>
          <a:prstGeom prst="rect">
            <a:avLst/>
          </a:prstGeom>
          <a:blipFill dpi="0" rotWithShape="1">
            <a:blip r:embed="rId6">
              <a:extLst>
                <a:ext uri="{28A0092B-C50C-407E-A947-70E740481C1C}">
                  <a14:useLocalDpi xmlns:a14="http://schemas.microsoft.com/office/drawing/2010/main" val="0"/>
                </a:ext>
              </a:extLst>
            </a:blip>
            <a:srcRect/>
            <a:stretch>
              <a:fillRect/>
            </a:stretch>
          </a:blipFill>
          <a:ln w="28575">
            <a:solidFill>
              <a:schemeClr val="bg1"/>
            </a:solidFill>
            <a:miter lim="800000"/>
            <a:headEnd/>
            <a:tailEnd/>
          </a:ln>
          <a:effectLst>
            <a:outerShdw blurRad="63500" dist="38100" dir="2700000" algn="tl" rotWithShape="0">
              <a:prstClr val="black">
                <a:alpha val="35000"/>
              </a:prstClr>
            </a:outerShdw>
          </a:effectLst>
          <a:scene3d>
            <a:camera prst="orthographicFront"/>
            <a:lightRig rig="threePt" dir="t"/>
          </a:scene3d>
          <a:sp3d>
            <a:bevelT w="127000"/>
          </a:sp3d>
          <a:extLst/>
        </p:spPr>
        <p:txBody>
          <a:bodyPr wrap="square" anchor="ctr">
            <a:spAutoFit/>
          </a:bodyPr>
          <a:lstStyle/>
          <a:p>
            <a:pPr algn="ctr">
              <a:spcBef>
                <a:spcPct val="50000"/>
              </a:spcBef>
            </a:pPr>
            <a:r>
              <a:rPr lang="en-US" sz="1600" dirty="0">
                <a:solidFill>
                  <a:schemeClr val="bg2"/>
                </a:solidFill>
                <a:latin typeface="Arial Black" panose="020B0A04020102090204" pitchFamily="34" charset="0"/>
              </a:rPr>
              <a:t>God rested from all His work</a:t>
            </a:r>
            <a:endParaRPr lang="en-US" altLang="en-US" sz="1600" dirty="0">
              <a:solidFill>
                <a:schemeClr val="bg2"/>
              </a:solidFill>
              <a:latin typeface="Arial Black" panose="020B0A04020102090204" pitchFamily="34" charset="0"/>
            </a:endParaRPr>
          </a:p>
        </p:txBody>
      </p:sp>
      <p:cxnSp>
        <p:nvCxnSpPr>
          <p:cNvPr id="52" name="Straight Arrow Connector 51">
            <a:extLst>
              <a:ext uri="{FF2B5EF4-FFF2-40B4-BE49-F238E27FC236}">
                <a16:creationId xmlns:a16="http://schemas.microsoft.com/office/drawing/2014/main" id="{850B67D7-C4F6-4075-89E8-F17E53FB3A25}"/>
              </a:ext>
            </a:extLst>
          </p:cNvPr>
          <p:cNvCxnSpPr>
            <a:cxnSpLocks/>
            <a:stCxn id="42" idx="2"/>
          </p:cNvCxnSpPr>
          <p:nvPr/>
        </p:nvCxnSpPr>
        <p:spPr>
          <a:xfrm flipH="1">
            <a:off x="1030514" y="1325823"/>
            <a:ext cx="287271" cy="1177891"/>
          </a:xfrm>
          <a:prstGeom prst="straightConnector1">
            <a:avLst/>
          </a:prstGeom>
          <a:ln w="28575">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F28E23DD-E683-4B35-BBE5-14A1EC2BA36D}"/>
              </a:ext>
            </a:extLst>
          </p:cNvPr>
          <p:cNvCxnSpPr>
            <a:cxnSpLocks/>
            <a:stCxn id="44" idx="2"/>
          </p:cNvCxnSpPr>
          <p:nvPr/>
        </p:nvCxnSpPr>
        <p:spPr>
          <a:xfrm flipH="1">
            <a:off x="3381829" y="1335422"/>
            <a:ext cx="71559" cy="1161035"/>
          </a:xfrm>
          <a:prstGeom prst="straightConnector1">
            <a:avLst/>
          </a:prstGeom>
          <a:ln w="28575">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112D42FD-32C9-4121-B612-206A1DE45831}"/>
              </a:ext>
            </a:extLst>
          </p:cNvPr>
          <p:cNvCxnSpPr>
            <a:cxnSpLocks/>
            <a:stCxn id="50" idx="2"/>
          </p:cNvCxnSpPr>
          <p:nvPr/>
        </p:nvCxnSpPr>
        <p:spPr>
          <a:xfrm>
            <a:off x="7545735" y="1213456"/>
            <a:ext cx="618551" cy="1290258"/>
          </a:xfrm>
          <a:prstGeom prst="straightConnector1">
            <a:avLst/>
          </a:prstGeom>
          <a:ln w="28575">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65F23490-02F0-41F4-A6E0-5ED3354E479F}"/>
              </a:ext>
            </a:extLst>
          </p:cNvPr>
          <p:cNvCxnSpPr>
            <a:cxnSpLocks/>
            <a:stCxn id="43" idx="0"/>
          </p:cNvCxnSpPr>
          <p:nvPr/>
        </p:nvCxnSpPr>
        <p:spPr>
          <a:xfrm flipV="1">
            <a:off x="1611027" y="3360057"/>
            <a:ext cx="529830" cy="1059543"/>
          </a:xfrm>
          <a:prstGeom prst="straightConnector1">
            <a:avLst/>
          </a:prstGeom>
          <a:ln w="28575">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BD6B6F83-DFAD-4F4A-9C67-4601B82B62AD}"/>
              </a:ext>
            </a:extLst>
          </p:cNvPr>
          <p:cNvCxnSpPr>
            <a:cxnSpLocks/>
          </p:cNvCxnSpPr>
          <p:nvPr/>
        </p:nvCxnSpPr>
        <p:spPr>
          <a:xfrm flipV="1">
            <a:off x="4154716" y="3337817"/>
            <a:ext cx="413905" cy="1093438"/>
          </a:xfrm>
          <a:prstGeom prst="straightConnector1">
            <a:avLst/>
          </a:prstGeom>
          <a:ln w="28575">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2606D912-B808-423E-A7D4-356D1DA04D68}"/>
              </a:ext>
            </a:extLst>
          </p:cNvPr>
          <p:cNvCxnSpPr/>
          <p:nvPr/>
        </p:nvCxnSpPr>
        <p:spPr>
          <a:xfrm flipV="1">
            <a:off x="6358331" y="3374675"/>
            <a:ext cx="614331" cy="1054609"/>
          </a:xfrm>
          <a:prstGeom prst="straightConnector1">
            <a:avLst/>
          </a:prstGeom>
          <a:ln w="28575">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E6E279A3-783D-4359-B2D4-FDF909D5C187}"/>
              </a:ext>
            </a:extLst>
          </p:cNvPr>
          <p:cNvSpPr txBox="1"/>
          <p:nvPr/>
        </p:nvSpPr>
        <p:spPr>
          <a:xfrm>
            <a:off x="7680533" y="2752334"/>
            <a:ext cx="1016386" cy="400110"/>
          </a:xfrm>
          <a:prstGeom prst="rect">
            <a:avLst/>
          </a:prstGeom>
          <a:blipFill dpi="0" rotWithShape="1">
            <a:blip r:embed="rId5">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a:blipFill>
        </p:spPr>
        <p:txBody>
          <a:bodyPr wrap="square" rtlCol="0" anchor="ctr">
            <a:spAutoFit/>
          </a:bodyPr>
          <a:lstStyle/>
          <a:p>
            <a:pPr algn="ctr"/>
            <a:r>
              <a:rPr lang="en-US" sz="2000" dirty="0">
                <a:blipFill dpi="0" rotWithShape="1">
                  <a:blip r:embed="rId4">
                    <a:extLst>
                      <a:ext uri="{28A0092B-C50C-407E-A947-70E740481C1C}">
                        <a14:useLocalDpi xmlns:a14="http://schemas.microsoft.com/office/drawing/2010/main" val="0"/>
                      </a:ext>
                    </a:extLst>
                  </a:blip>
                  <a:srcRect/>
                  <a:stretch>
                    <a:fillRect/>
                  </a:stretch>
                </a:blipFill>
                <a:latin typeface="Arial Black" panose="020B0A04020102090204" pitchFamily="34" charset="0"/>
              </a:rPr>
              <a:t>Day 7</a:t>
            </a:r>
          </a:p>
        </p:txBody>
      </p:sp>
      <p:sp>
        <p:nvSpPr>
          <p:cNvPr id="45" name="Rectangle 44">
            <a:extLst>
              <a:ext uri="{FF2B5EF4-FFF2-40B4-BE49-F238E27FC236}">
                <a16:creationId xmlns:a16="http://schemas.microsoft.com/office/drawing/2014/main" id="{8CAD9514-3119-49DC-9FF2-4EFBCA864898}"/>
              </a:ext>
            </a:extLst>
          </p:cNvPr>
          <p:cNvSpPr/>
          <p:nvPr/>
        </p:nvSpPr>
        <p:spPr>
          <a:xfrm>
            <a:off x="3193144" y="4416741"/>
            <a:ext cx="1923143" cy="584775"/>
          </a:xfrm>
          <a:prstGeom prst="rect">
            <a:avLst/>
          </a:prstGeom>
          <a:blipFill dpi="0" rotWithShape="1">
            <a:blip r:embed="rId6">
              <a:extLst>
                <a:ext uri="{28A0092B-C50C-407E-A947-70E740481C1C}">
                  <a14:useLocalDpi xmlns:a14="http://schemas.microsoft.com/office/drawing/2010/main" val="0"/>
                </a:ext>
              </a:extLst>
            </a:blip>
            <a:srcRect/>
            <a:stretch>
              <a:fillRect/>
            </a:stretch>
          </a:blipFill>
          <a:ln w="28575">
            <a:solidFill>
              <a:schemeClr val="bg1"/>
            </a:solidFill>
          </a:ln>
          <a:effectLst>
            <a:outerShdw blurRad="50800" dist="38100" dir="2700000" algn="tl" rotWithShape="0">
              <a:prstClr val="black">
                <a:alpha val="40000"/>
              </a:prstClr>
            </a:outerShdw>
          </a:effectLst>
          <a:scene3d>
            <a:camera prst="orthographicFront"/>
            <a:lightRig rig="threePt" dir="t"/>
          </a:scene3d>
          <a:sp3d>
            <a:bevelT w="127000"/>
          </a:sp3d>
        </p:spPr>
        <p:txBody>
          <a:bodyPr wrap="square">
            <a:spAutoFit/>
          </a:bodyPr>
          <a:lstStyle/>
          <a:p>
            <a:pPr algn="ctr"/>
            <a:r>
              <a:rPr lang="en-US" sz="1600" dirty="0">
                <a:solidFill>
                  <a:schemeClr val="bg2"/>
                </a:solidFill>
                <a:latin typeface="Arial Black" panose="020B0A04020102090204" pitchFamily="34" charset="0"/>
              </a:rPr>
              <a:t>Created sun, moon and stars</a:t>
            </a:r>
          </a:p>
        </p:txBody>
      </p:sp>
      <p:sp>
        <p:nvSpPr>
          <p:cNvPr id="44" name="Text Box 17">
            <a:extLst>
              <a:ext uri="{FF2B5EF4-FFF2-40B4-BE49-F238E27FC236}">
                <a16:creationId xmlns:a16="http://schemas.microsoft.com/office/drawing/2014/main" id="{F9033363-1699-46BD-B601-4BFE0C2991D4}"/>
              </a:ext>
            </a:extLst>
          </p:cNvPr>
          <p:cNvSpPr txBox="1">
            <a:spLocks noChangeArrowheads="1"/>
          </p:cNvSpPr>
          <p:nvPr/>
        </p:nvSpPr>
        <p:spPr bwMode="auto">
          <a:xfrm>
            <a:off x="2422535" y="504425"/>
            <a:ext cx="2061705" cy="830997"/>
          </a:xfrm>
          <a:prstGeom prst="rect">
            <a:avLst/>
          </a:prstGeom>
          <a:blipFill dpi="0" rotWithShape="1">
            <a:blip r:embed="rId6">
              <a:extLst>
                <a:ext uri="{28A0092B-C50C-407E-A947-70E740481C1C}">
                  <a14:useLocalDpi xmlns:a14="http://schemas.microsoft.com/office/drawing/2010/main" val="0"/>
                </a:ext>
              </a:extLst>
            </a:blip>
            <a:srcRect/>
            <a:stretch>
              <a:fillRect/>
            </a:stretch>
          </a:blipFill>
          <a:ln w="28575">
            <a:solidFill>
              <a:schemeClr val="bg1"/>
            </a:solidFill>
            <a:miter lim="800000"/>
            <a:headEnd/>
            <a:tailEnd/>
          </a:ln>
          <a:effectLst>
            <a:outerShdw blurRad="63500" dist="38100" dir="2700000" algn="tl" rotWithShape="0">
              <a:prstClr val="black">
                <a:alpha val="35000"/>
              </a:prstClr>
            </a:outerShdw>
          </a:effectLst>
          <a:scene3d>
            <a:camera prst="orthographicFront"/>
            <a:lightRig rig="threePt" dir="t"/>
          </a:scene3d>
          <a:sp3d>
            <a:bevelT w="127000"/>
          </a:sp3d>
          <a:extLst/>
        </p:spPr>
        <p:txBody>
          <a:bodyPr wrap="square" anchor="ctr">
            <a:spAutoFit/>
          </a:bodyPr>
          <a:lstStyle/>
          <a:p>
            <a:pPr algn="ctr">
              <a:spcBef>
                <a:spcPct val="50000"/>
              </a:spcBef>
            </a:pPr>
            <a:r>
              <a:rPr lang="en-US" altLang="en-US" sz="1600" dirty="0">
                <a:solidFill>
                  <a:schemeClr val="bg2"/>
                </a:solidFill>
                <a:latin typeface="Arial Black" panose="020B0A04020102090204" pitchFamily="34" charset="0"/>
              </a:rPr>
              <a:t>Created plants, land and divided from water</a:t>
            </a:r>
          </a:p>
        </p:txBody>
      </p:sp>
      <p:sp>
        <p:nvSpPr>
          <p:cNvPr id="51" name="TextBox 50">
            <a:extLst>
              <a:ext uri="{FF2B5EF4-FFF2-40B4-BE49-F238E27FC236}">
                <a16:creationId xmlns:a16="http://schemas.microsoft.com/office/drawing/2014/main" id="{0C59DE00-ED07-45BA-8F2B-6CDB46EE4DCB}"/>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1306542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par>
                                <p:cTn id="11" presetID="10"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500"/>
                                        <p:tgtEl>
                                          <p:spTgt spid="32"/>
                                        </p:tgtEl>
                                      </p:cBhvr>
                                    </p:animEffect>
                                  </p:childTnLst>
                                </p:cTn>
                              </p:par>
                              <p:par>
                                <p:cTn id="14" presetID="10" presetClass="entr" presetSubtype="0" fill="hold"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500"/>
                                        <p:tgtEl>
                                          <p:spTgt spid="33"/>
                                        </p:tgtEl>
                                      </p:cBhvr>
                                    </p:animEffect>
                                  </p:childTnLst>
                                </p:cTn>
                              </p:par>
                              <p:par>
                                <p:cTn id="17" presetID="10"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fade">
                                      <p:cBhvr>
                                        <p:cTn id="19" dur="500"/>
                                        <p:tgtEl>
                                          <p:spTgt spid="34"/>
                                        </p:tgtEl>
                                      </p:cBhvr>
                                    </p:animEffect>
                                  </p:childTnLst>
                                </p:cTn>
                              </p:par>
                              <p:par>
                                <p:cTn id="20" presetID="10" presetClass="entr" presetSubtype="0" fill="hold" nodeType="with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fade">
                                      <p:cBhvr>
                                        <p:cTn id="22" dur="500"/>
                                        <p:tgtEl>
                                          <p:spTgt spid="35"/>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Effect transition="in" filter="fade">
                                      <p:cBhvr>
                                        <p:cTn id="26" dur="500"/>
                                        <p:tgtEl>
                                          <p:spTgt spid="36"/>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fade">
                                      <p:cBhvr>
                                        <p:cTn id="29" dur="500"/>
                                        <p:tgtEl>
                                          <p:spTgt spid="3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fade">
                                      <p:cBhvr>
                                        <p:cTn id="32" dur="500"/>
                                        <p:tgtEl>
                                          <p:spTgt spid="38"/>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fade">
                                      <p:cBhvr>
                                        <p:cTn id="35" dur="500"/>
                                        <p:tgtEl>
                                          <p:spTgt spid="3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0"/>
                                        </p:tgtEl>
                                        <p:attrNameLst>
                                          <p:attrName>style.visibility</p:attrName>
                                        </p:attrNameLst>
                                      </p:cBhvr>
                                      <p:to>
                                        <p:strVal val="visible"/>
                                      </p:to>
                                    </p:set>
                                    <p:animEffect transition="in" filter="fade">
                                      <p:cBhvr>
                                        <p:cTn id="38" dur="500"/>
                                        <p:tgtEl>
                                          <p:spTgt spid="40"/>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fade">
                                      <p:cBhvr>
                                        <p:cTn id="41" dur="500"/>
                                        <p:tgtEl>
                                          <p:spTgt spid="41"/>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60"/>
                                        </p:tgtEl>
                                        <p:attrNameLst>
                                          <p:attrName>style.visibility</p:attrName>
                                        </p:attrNameLst>
                                      </p:cBhvr>
                                      <p:to>
                                        <p:strVal val="visible"/>
                                      </p:to>
                                    </p:set>
                                    <p:animEffect transition="in" filter="fade">
                                      <p:cBhvr>
                                        <p:cTn id="44" dur="500"/>
                                        <p:tgtEl>
                                          <p:spTgt spid="60"/>
                                        </p:tgtEl>
                                      </p:cBhvr>
                                    </p:animEffect>
                                  </p:childTnLst>
                                </p:cTn>
                              </p:par>
                            </p:childTnLst>
                          </p:cTn>
                        </p:par>
                        <p:par>
                          <p:cTn id="45" fill="hold">
                            <p:stCondLst>
                              <p:cond delay="1000"/>
                            </p:stCondLst>
                            <p:childTnLst>
                              <p:par>
                                <p:cTn id="46" presetID="10" presetClass="entr" presetSubtype="0" fill="hold" grpId="0" nodeType="afterEffect">
                                  <p:stCondLst>
                                    <p:cond delay="0"/>
                                  </p:stCondLst>
                                  <p:childTnLst>
                                    <p:set>
                                      <p:cBhvr>
                                        <p:cTn id="47" dur="1" fill="hold">
                                          <p:stCondLst>
                                            <p:cond delay="0"/>
                                          </p:stCondLst>
                                        </p:cTn>
                                        <p:tgtEl>
                                          <p:spTgt spid="42"/>
                                        </p:tgtEl>
                                        <p:attrNameLst>
                                          <p:attrName>style.visibility</p:attrName>
                                        </p:attrNameLst>
                                      </p:cBhvr>
                                      <p:to>
                                        <p:strVal val="visible"/>
                                      </p:to>
                                    </p:set>
                                    <p:animEffect transition="in" filter="fade">
                                      <p:cBhvr>
                                        <p:cTn id="48" dur="500"/>
                                        <p:tgtEl>
                                          <p:spTgt spid="42"/>
                                        </p:tgtEl>
                                      </p:cBhvr>
                                    </p:animEffect>
                                  </p:childTnLst>
                                </p:cTn>
                              </p:par>
                              <p:par>
                                <p:cTn id="49" presetID="22" presetClass="entr" presetSubtype="1" fill="hold" nodeType="withEffect">
                                  <p:stCondLst>
                                    <p:cond delay="0"/>
                                  </p:stCondLst>
                                  <p:childTnLst>
                                    <p:set>
                                      <p:cBhvr>
                                        <p:cTn id="50" dur="1" fill="hold">
                                          <p:stCondLst>
                                            <p:cond delay="0"/>
                                          </p:stCondLst>
                                        </p:cTn>
                                        <p:tgtEl>
                                          <p:spTgt spid="52"/>
                                        </p:tgtEl>
                                        <p:attrNameLst>
                                          <p:attrName>style.visibility</p:attrName>
                                        </p:attrNameLst>
                                      </p:cBhvr>
                                      <p:to>
                                        <p:strVal val="visible"/>
                                      </p:to>
                                    </p:set>
                                    <p:animEffect transition="in" filter="wipe(up)">
                                      <p:cBhvr>
                                        <p:cTn id="51" dur="500"/>
                                        <p:tgtEl>
                                          <p:spTgt spid="52"/>
                                        </p:tgtEl>
                                      </p:cBhvr>
                                    </p:animEffect>
                                  </p:childTnLst>
                                </p:cTn>
                              </p:par>
                            </p:childTnLst>
                          </p:cTn>
                        </p:par>
                        <p:par>
                          <p:cTn id="52" fill="hold">
                            <p:stCondLst>
                              <p:cond delay="1500"/>
                            </p:stCondLst>
                            <p:childTnLst>
                              <p:par>
                                <p:cTn id="53" presetID="10" presetClass="entr" presetSubtype="0"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fade">
                                      <p:cBhvr>
                                        <p:cTn id="55" dur="500"/>
                                        <p:tgtEl>
                                          <p:spTgt spid="43"/>
                                        </p:tgtEl>
                                      </p:cBhvr>
                                    </p:animEffect>
                                  </p:childTnLst>
                                </p:cTn>
                              </p:par>
                              <p:par>
                                <p:cTn id="56" presetID="22" presetClass="entr" presetSubtype="8" fill="hold" nodeType="withEffect">
                                  <p:stCondLst>
                                    <p:cond delay="0"/>
                                  </p:stCondLst>
                                  <p:childTnLst>
                                    <p:set>
                                      <p:cBhvr>
                                        <p:cTn id="57" dur="1" fill="hold">
                                          <p:stCondLst>
                                            <p:cond delay="0"/>
                                          </p:stCondLst>
                                        </p:cTn>
                                        <p:tgtEl>
                                          <p:spTgt spid="56"/>
                                        </p:tgtEl>
                                        <p:attrNameLst>
                                          <p:attrName>style.visibility</p:attrName>
                                        </p:attrNameLst>
                                      </p:cBhvr>
                                      <p:to>
                                        <p:strVal val="visible"/>
                                      </p:to>
                                    </p:set>
                                    <p:animEffect transition="in" filter="wipe(left)">
                                      <p:cBhvr>
                                        <p:cTn id="58" dur="500"/>
                                        <p:tgtEl>
                                          <p:spTgt spid="56"/>
                                        </p:tgtEl>
                                      </p:cBhvr>
                                    </p:animEffect>
                                  </p:childTnLst>
                                </p:cTn>
                              </p:par>
                            </p:childTnLst>
                          </p:cTn>
                        </p:par>
                        <p:par>
                          <p:cTn id="59" fill="hold">
                            <p:stCondLst>
                              <p:cond delay="2000"/>
                            </p:stCondLst>
                            <p:childTnLst>
                              <p:par>
                                <p:cTn id="60" presetID="10" presetClass="entr" presetSubtype="0" fill="hold" grpId="0" nodeType="after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fade">
                                      <p:cBhvr>
                                        <p:cTn id="62" dur="500"/>
                                        <p:tgtEl>
                                          <p:spTgt spid="44"/>
                                        </p:tgtEl>
                                      </p:cBhvr>
                                    </p:animEffect>
                                  </p:childTnLst>
                                </p:cTn>
                              </p:par>
                              <p:par>
                                <p:cTn id="63" presetID="22" presetClass="entr" presetSubtype="1" fill="hold" nodeType="withEffect">
                                  <p:stCondLst>
                                    <p:cond delay="0"/>
                                  </p:stCondLst>
                                  <p:childTnLst>
                                    <p:set>
                                      <p:cBhvr>
                                        <p:cTn id="64" dur="1" fill="hold">
                                          <p:stCondLst>
                                            <p:cond delay="0"/>
                                          </p:stCondLst>
                                        </p:cTn>
                                        <p:tgtEl>
                                          <p:spTgt spid="53"/>
                                        </p:tgtEl>
                                        <p:attrNameLst>
                                          <p:attrName>style.visibility</p:attrName>
                                        </p:attrNameLst>
                                      </p:cBhvr>
                                      <p:to>
                                        <p:strVal val="visible"/>
                                      </p:to>
                                    </p:set>
                                    <p:animEffect transition="in" filter="wipe(up)">
                                      <p:cBhvr>
                                        <p:cTn id="65" dur="500"/>
                                        <p:tgtEl>
                                          <p:spTgt spid="53"/>
                                        </p:tgtEl>
                                      </p:cBhvr>
                                    </p:animEffect>
                                  </p:childTnLst>
                                </p:cTn>
                              </p:par>
                            </p:childTnLst>
                          </p:cTn>
                        </p:par>
                        <p:par>
                          <p:cTn id="66" fill="hold">
                            <p:stCondLst>
                              <p:cond delay="2500"/>
                            </p:stCondLst>
                            <p:childTnLst>
                              <p:par>
                                <p:cTn id="67" presetID="10" presetClass="entr" presetSubtype="0" fill="hold" grpId="0" nodeType="afterEffect">
                                  <p:stCondLst>
                                    <p:cond delay="0"/>
                                  </p:stCondLst>
                                  <p:childTnLst>
                                    <p:set>
                                      <p:cBhvr>
                                        <p:cTn id="68" dur="1" fill="hold">
                                          <p:stCondLst>
                                            <p:cond delay="0"/>
                                          </p:stCondLst>
                                        </p:cTn>
                                        <p:tgtEl>
                                          <p:spTgt spid="45"/>
                                        </p:tgtEl>
                                        <p:attrNameLst>
                                          <p:attrName>style.visibility</p:attrName>
                                        </p:attrNameLst>
                                      </p:cBhvr>
                                      <p:to>
                                        <p:strVal val="visible"/>
                                      </p:to>
                                    </p:set>
                                    <p:animEffect transition="in" filter="fade">
                                      <p:cBhvr>
                                        <p:cTn id="69" dur="500"/>
                                        <p:tgtEl>
                                          <p:spTgt spid="45"/>
                                        </p:tgtEl>
                                      </p:cBhvr>
                                    </p:animEffect>
                                  </p:childTnLst>
                                </p:cTn>
                              </p:par>
                              <p:par>
                                <p:cTn id="70" presetID="22" presetClass="entr" presetSubtype="8" fill="hold" nodeType="withEffect">
                                  <p:stCondLst>
                                    <p:cond delay="0"/>
                                  </p:stCondLst>
                                  <p:childTnLst>
                                    <p:set>
                                      <p:cBhvr>
                                        <p:cTn id="71" dur="1" fill="hold">
                                          <p:stCondLst>
                                            <p:cond delay="0"/>
                                          </p:stCondLst>
                                        </p:cTn>
                                        <p:tgtEl>
                                          <p:spTgt spid="57"/>
                                        </p:tgtEl>
                                        <p:attrNameLst>
                                          <p:attrName>style.visibility</p:attrName>
                                        </p:attrNameLst>
                                      </p:cBhvr>
                                      <p:to>
                                        <p:strVal val="visible"/>
                                      </p:to>
                                    </p:set>
                                    <p:animEffect transition="in" filter="wipe(left)">
                                      <p:cBhvr>
                                        <p:cTn id="72" dur="500"/>
                                        <p:tgtEl>
                                          <p:spTgt spid="57"/>
                                        </p:tgtEl>
                                      </p:cBhvr>
                                    </p:animEffect>
                                  </p:childTnLst>
                                </p:cTn>
                              </p:par>
                            </p:childTnLst>
                          </p:cTn>
                        </p:par>
                        <p:par>
                          <p:cTn id="73" fill="hold">
                            <p:stCondLst>
                              <p:cond delay="3000"/>
                            </p:stCondLst>
                            <p:childTnLst>
                              <p:par>
                                <p:cTn id="74" presetID="10" presetClass="entr" presetSubtype="0" fill="hold" grpId="0" nodeType="afterEffect">
                                  <p:stCondLst>
                                    <p:cond delay="0"/>
                                  </p:stCondLst>
                                  <p:childTnLst>
                                    <p:set>
                                      <p:cBhvr>
                                        <p:cTn id="75" dur="1" fill="hold">
                                          <p:stCondLst>
                                            <p:cond delay="0"/>
                                          </p:stCondLst>
                                        </p:cTn>
                                        <p:tgtEl>
                                          <p:spTgt spid="46"/>
                                        </p:tgtEl>
                                        <p:attrNameLst>
                                          <p:attrName>style.visibility</p:attrName>
                                        </p:attrNameLst>
                                      </p:cBhvr>
                                      <p:to>
                                        <p:strVal val="visible"/>
                                      </p:to>
                                    </p:set>
                                    <p:animEffect transition="in" filter="fade">
                                      <p:cBhvr>
                                        <p:cTn id="76" dur="500"/>
                                        <p:tgtEl>
                                          <p:spTgt spid="46"/>
                                        </p:tgtEl>
                                      </p:cBhvr>
                                    </p:animEffect>
                                  </p:childTnLst>
                                </p:cTn>
                              </p:par>
                              <p:par>
                                <p:cTn id="77" presetID="22" presetClass="entr" presetSubtype="8" fill="hold" nodeType="withEffect">
                                  <p:stCondLst>
                                    <p:cond delay="0"/>
                                  </p:stCondLst>
                                  <p:childTnLst>
                                    <p:set>
                                      <p:cBhvr>
                                        <p:cTn id="78" dur="1" fill="hold">
                                          <p:stCondLst>
                                            <p:cond delay="0"/>
                                          </p:stCondLst>
                                        </p:cTn>
                                        <p:tgtEl>
                                          <p:spTgt spid="54"/>
                                        </p:tgtEl>
                                        <p:attrNameLst>
                                          <p:attrName>style.visibility</p:attrName>
                                        </p:attrNameLst>
                                      </p:cBhvr>
                                      <p:to>
                                        <p:strVal val="visible"/>
                                      </p:to>
                                    </p:set>
                                    <p:animEffect transition="in" filter="wipe(left)">
                                      <p:cBhvr>
                                        <p:cTn id="79" dur="500"/>
                                        <p:tgtEl>
                                          <p:spTgt spid="54"/>
                                        </p:tgtEl>
                                      </p:cBhvr>
                                    </p:animEffect>
                                  </p:childTnLst>
                                </p:cTn>
                              </p:par>
                            </p:childTnLst>
                          </p:cTn>
                        </p:par>
                        <p:par>
                          <p:cTn id="80" fill="hold">
                            <p:stCondLst>
                              <p:cond delay="3500"/>
                            </p:stCondLst>
                            <p:childTnLst>
                              <p:par>
                                <p:cTn id="81" presetID="10" presetClass="entr" presetSubtype="0" fill="hold" grpId="0" nodeType="afterEffect">
                                  <p:stCondLst>
                                    <p:cond delay="0"/>
                                  </p:stCondLst>
                                  <p:childTnLst>
                                    <p:set>
                                      <p:cBhvr>
                                        <p:cTn id="82" dur="1" fill="hold">
                                          <p:stCondLst>
                                            <p:cond delay="0"/>
                                          </p:stCondLst>
                                        </p:cTn>
                                        <p:tgtEl>
                                          <p:spTgt spid="48"/>
                                        </p:tgtEl>
                                        <p:attrNameLst>
                                          <p:attrName>style.visibility</p:attrName>
                                        </p:attrNameLst>
                                      </p:cBhvr>
                                      <p:to>
                                        <p:strVal val="visible"/>
                                      </p:to>
                                    </p:set>
                                    <p:animEffect transition="in" filter="fade">
                                      <p:cBhvr>
                                        <p:cTn id="83" dur="500"/>
                                        <p:tgtEl>
                                          <p:spTgt spid="48"/>
                                        </p:tgtEl>
                                      </p:cBhvr>
                                    </p:animEffect>
                                  </p:childTnLst>
                                </p:cTn>
                              </p:par>
                              <p:par>
                                <p:cTn id="84" presetID="22" presetClass="entr" presetSubtype="4" fill="hold" nodeType="withEffect">
                                  <p:stCondLst>
                                    <p:cond delay="0"/>
                                  </p:stCondLst>
                                  <p:childTnLst>
                                    <p:set>
                                      <p:cBhvr>
                                        <p:cTn id="85" dur="1" fill="hold">
                                          <p:stCondLst>
                                            <p:cond delay="0"/>
                                          </p:stCondLst>
                                        </p:cTn>
                                        <p:tgtEl>
                                          <p:spTgt spid="58"/>
                                        </p:tgtEl>
                                        <p:attrNameLst>
                                          <p:attrName>style.visibility</p:attrName>
                                        </p:attrNameLst>
                                      </p:cBhvr>
                                      <p:to>
                                        <p:strVal val="visible"/>
                                      </p:to>
                                    </p:set>
                                    <p:animEffect transition="in" filter="wipe(down)">
                                      <p:cBhvr>
                                        <p:cTn id="86" dur="500"/>
                                        <p:tgtEl>
                                          <p:spTgt spid="58"/>
                                        </p:tgtEl>
                                      </p:cBhvr>
                                    </p:animEffect>
                                  </p:childTnLst>
                                </p:cTn>
                              </p:par>
                            </p:childTnLst>
                          </p:cTn>
                        </p:par>
                        <p:par>
                          <p:cTn id="87" fill="hold">
                            <p:stCondLst>
                              <p:cond delay="4000"/>
                            </p:stCondLst>
                            <p:childTnLst>
                              <p:par>
                                <p:cTn id="88" presetID="10" presetClass="entr" presetSubtype="0" fill="hold" grpId="0" nodeType="afterEffect">
                                  <p:stCondLst>
                                    <p:cond delay="0"/>
                                  </p:stCondLst>
                                  <p:childTnLst>
                                    <p:set>
                                      <p:cBhvr>
                                        <p:cTn id="89" dur="1" fill="hold">
                                          <p:stCondLst>
                                            <p:cond delay="0"/>
                                          </p:stCondLst>
                                        </p:cTn>
                                        <p:tgtEl>
                                          <p:spTgt spid="50"/>
                                        </p:tgtEl>
                                        <p:attrNameLst>
                                          <p:attrName>style.visibility</p:attrName>
                                        </p:attrNameLst>
                                      </p:cBhvr>
                                      <p:to>
                                        <p:strVal val="visible"/>
                                      </p:to>
                                    </p:set>
                                    <p:animEffect transition="in" filter="fade">
                                      <p:cBhvr>
                                        <p:cTn id="90" dur="500"/>
                                        <p:tgtEl>
                                          <p:spTgt spid="50"/>
                                        </p:tgtEl>
                                      </p:cBhvr>
                                    </p:animEffect>
                                  </p:childTnLst>
                                </p:cTn>
                              </p:par>
                              <p:par>
                                <p:cTn id="91" presetID="22" presetClass="entr" presetSubtype="1" fill="hold" nodeType="withEffect">
                                  <p:stCondLst>
                                    <p:cond delay="0"/>
                                  </p:stCondLst>
                                  <p:childTnLst>
                                    <p:set>
                                      <p:cBhvr>
                                        <p:cTn id="92" dur="1" fill="hold">
                                          <p:stCondLst>
                                            <p:cond delay="0"/>
                                          </p:stCondLst>
                                        </p:cTn>
                                        <p:tgtEl>
                                          <p:spTgt spid="55"/>
                                        </p:tgtEl>
                                        <p:attrNameLst>
                                          <p:attrName>style.visibility</p:attrName>
                                        </p:attrNameLst>
                                      </p:cBhvr>
                                      <p:to>
                                        <p:strVal val="visible"/>
                                      </p:to>
                                    </p:set>
                                    <p:animEffect transition="in" filter="wipe(up)">
                                      <p:cBhvr>
                                        <p:cTn id="93" dur="500"/>
                                        <p:tgtEl>
                                          <p:spTgt spid="55"/>
                                        </p:tgtEl>
                                      </p:cBhvr>
                                    </p:animEffect>
                                  </p:childTnLst>
                                </p:cTn>
                              </p:par>
                            </p:childTnLst>
                          </p:cTn>
                        </p:par>
                      </p:childTnLst>
                    </p:cTn>
                  </p:par>
                  <p:par>
                    <p:cTn id="94" fill="hold">
                      <p:stCondLst>
                        <p:cond delay="indefinite"/>
                      </p:stCondLst>
                      <p:childTnLst>
                        <p:par>
                          <p:cTn id="95" fill="hold">
                            <p:stCondLst>
                              <p:cond delay="0"/>
                            </p:stCondLst>
                            <p:childTnLst>
                              <p:par>
                                <p:cTn id="96" presetID="9" presetClass="emph" presetSubtype="0" grpId="1" nodeType="clickEffect">
                                  <p:stCondLst>
                                    <p:cond delay="0"/>
                                  </p:stCondLst>
                                  <p:childTnLst>
                                    <p:set>
                                      <p:cBhvr>
                                        <p:cTn id="97" dur="indefinite"/>
                                        <p:tgtEl>
                                          <p:spTgt spid="43"/>
                                        </p:tgtEl>
                                        <p:attrNameLst>
                                          <p:attrName>style.opacity</p:attrName>
                                        </p:attrNameLst>
                                      </p:cBhvr>
                                      <p:to>
                                        <p:strVal val="0.5"/>
                                      </p:to>
                                    </p:set>
                                    <p:animEffect filter="image" prLst="opacity: 0.5">
                                      <p:cBhvr rctx="IE">
                                        <p:cTn id="98" dur="indefinite"/>
                                        <p:tgtEl>
                                          <p:spTgt spid="43"/>
                                        </p:tgtEl>
                                      </p:cBhvr>
                                    </p:animEffect>
                                  </p:childTnLst>
                                </p:cTn>
                              </p:par>
                              <p:par>
                                <p:cTn id="99" presetID="9" presetClass="emph" presetSubtype="0" grpId="1" nodeType="withEffect">
                                  <p:stCondLst>
                                    <p:cond delay="0"/>
                                  </p:stCondLst>
                                  <p:childTnLst>
                                    <p:set>
                                      <p:cBhvr>
                                        <p:cTn id="100" dur="indefinite"/>
                                        <p:tgtEl>
                                          <p:spTgt spid="44"/>
                                        </p:tgtEl>
                                        <p:attrNameLst>
                                          <p:attrName>style.opacity</p:attrName>
                                        </p:attrNameLst>
                                      </p:cBhvr>
                                      <p:to>
                                        <p:strVal val="0.5"/>
                                      </p:to>
                                    </p:set>
                                    <p:animEffect filter="image" prLst="opacity: 0.5">
                                      <p:cBhvr rctx="IE">
                                        <p:cTn id="101" dur="indefinite"/>
                                        <p:tgtEl>
                                          <p:spTgt spid="44"/>
                                        </p:tgtEl>
                                      </p:cBhvr>
                                    </p:animEffect>
                                  </p:childTnLst>
                                </p:cTn>
                              </p:par>
                              <p:par>
                                <p:cTn id="102" presetID="9" presetClass="emph" presetSubtype="0" grpId="1" nodeType="withEffect">
                                  <p:stCondLst>
                                    <p:cond delay="0"/>
                                  </p:stCondLst>
                                  <p:childTnLst>
                                    <p:set>
                                      <p:cBhvr>
                                        <p:cTn id="103" dur="indefinite"/>
                                        <p:tgtEl>
                                          <p:spTgt spid="46"/>
                                        </p:tgtEl>
                                        <p:attrNameLst>
                                          <p:attrName>style.opacity</p:attrName>
                                        </p:attrNameLst>
                                      </p:cBhvr>
                                      <p:to>
                                        <p:strVal val="0.5"/>
                                      </p:to>
                                    </p:set>
                                    <p:animEffect filter="image" prLst="opacity: 0.5">
                                      <p:cBhvr rctx="IE">
                                        <p:cTn id="104" dur="indefinite"/>
                                        <p:tgtEl>
                                          <p:spTgt spid="46"/>
                                        </p:tgtEl>
                                      </p:cBhvr>
                                    </p:animEffect>
                                  </p:childTnLst>
                                </p:cTn>
                              </p:par>
                              <p:par>
                                <p:cTn id="105" presetID="9" presetClass="emph" presetSubtype="0" grpId="1" nodeType="withEffect">
                                  <p:stCondLst>
                                    <p:cond delay="0"/>
                                  </p:stCondLst>
                                  <p:childTnLst>
                                    <p:set>
                                      <p:cBhvr>
                                        <p:cTn id="106" dur="indefinite"/>
                                        <p:tgtEl>
                                          <p:spTgt spid="48"/>
                                        </p:tgtEl>
                                        <p:attrNameLst>
                                          <p:attrName>style.opacity</p:attrName>
                                        </p:attrNameLst>
                                      </p:cBhvr>
                                      <p:to>
                                        <p:strVal val="0.5"/>
                                      </p:to>
                                    </p:set>
                                    <p:animEffect filter="image" prLst="opacity: 0.5">
                                      <p:cBhvr rctx="IE">
                                        <p:cTn id="107" dur="indefinite"/>
                                        <p:tgtEl>
                                          <p:spTgt spid="48"/>
                                        </p:tgtEl>
                                      </p:cBhvr>
                                    </p:animEffect>
                                  </p:childTnLst>
                                </p:cTn>
                              </p:par>
                              <p:par>
                                <p:cTn id="108" presetID="9" presetClass="emph" presetSubtype="0" grpId="1" nodeType="withEffect">
                                  <p:stCondLst>
                                    <p:cond delay="0"/>
                                  </p:stCondLst>
                                  <p:childTnLst>
                                    <p:set>
                                      <p:cBhvr>
                                        <p:cTn id="109" dur="indefinite"/>
                                        <p:tgtEl>
                                          <p:spTgt spid="50"/>
                                        </p:tgtEl>
                                        <p:attrNameLst>
                                          <p:attrName>style.opacity</p:attrName>
                                        </p:attrNameLst>
                                      </p:cBhvr>
                                      <p:to>
                                        <p:strVal val="0.5"/>
                                      </p:to>
                                    </p:set>
                                    <p:animEffect filter="image" prLst="opacity: 0.5">
                                      <p:cBhvr rctx="IE">
                                        <p:cTn id="110" dur="indefinite"/>
                                        <p:tgtEl>
                                          <p:spTgt spid="50"/>
                                        </p:tgtEl>
                                      </p:cBhvr>
                                    </p:animEffect>
                                  </p:childTnLst>
                                </p:cTn>
                              </p:par>
                              <p:par>
                                <p:cTn id="111" presetID="9" presetClass="emph" presetSubtype="0" nodeType="withEffect">
                                  <p:stCondLst>
                                    <p:cond delay="0"/>
                                  </p:stCondLst>
                                  <p:childTnLst>
                                    <p:set>
                                      <p:cBhvr>
                                        <p:cTn id="112" dur="indefinite"/>
                                        <p:tgtEl>
                                          <p:spTgt spid="56"/>
                                        </p:tgtEl>
                                        <p:attrNameLst>
                                          <p:attrName>style.opacity</p:attrName>
                                        </p:attrNameLst>
                                      </p:cBhvr>
                                      <p:to>
                                        <p:strVal val="0.5"/>
                                      </p:to>
                                    </p:set>
                                    <p:animEffect filter="image" prLst="opacity: 0.5">
                                      <p:cBhvr rctx="IE">
                                        <p:cTn id="113" dur="indefinite"/>
                                        <p:tgtEl>
                                          <p:spTgt spid="56"/>
                                        </p:tgtEl>
                                      </p:cBhvr>
                                    </p:animEffect>
                                  </p:childTnLst>
                                </p:cTn>
                              </p:par>
                              <p:par>
                                <p:cTn id="114" presetID="9" presetClass="emph" presetSubtype="0" nodeType="withEffect">
                                  <p:stCondLst>
                                    <p:cond delay="0"/>
                                  </p:stCondLst>
                                  <p:childTnLst>
                                    <p:set>
                                      <p:cBhvr>
                                        <p:cTn id="115" dur="indefinite"/>
                                        <p:tgtEl>
                                          <p:spTgt spid="53"/>
                                        </p:tgtEl>
                                        <p:attrNameLst>
                                          <p:attrName>style.opacity</p:attrName>
                                        </p:attrNameLst>
                                      </p:cBhvr>
                                      <p:to>
                                        <p:strVal val="0.5"/>
                                      </p:to>
                                    </p:set>
                                    <p:animEffect filter="image" prLst="opacity: 0.5">
                                      <p:cBhvr rctx="IE">
                                        <p:cTn id="116" dur="indefinite"/>
                                        <p:tgtEl>
                                          <p:spTgt spid="53"/>
                                        </p:tgtEl>
                                      </p:cBhvr>
                                    </p:animEffect>
                                  </p:childTnLst>
                                </p:cTn>
                              </p:par>
                              <p:par>
                                <p:cTn id="117" presetID="9" presetClass="emph" presetSubtype="0" nodeType="withEffect">
                                  <p:stCondLst>
                                    <p:cond delay="0"/>
                                  </p:stCondLst>
                                  <p:childTnLst>
                                    <p:set>
                                      <p:cBhvr>
                                        <p:cTn id="118" dur="indefinite"/>
                                        <p:tgtEl>
                                          <p:spTgt spid="54"/>
                                        </p:tgtEl>
                                        <p:attrNameLst>
                                          <p:attrName>style.opacity</p:attrName>
                                        </p:attrNameLst>
                                      </p:cBhvr>
                                      <p:to>
                                        <p:strVal val="0.5"/>
                                      </p:to>
                                    </p:set>
                                    <p:animEffect filter="image" prLst="opacity: 0.5">
                                      <p:cBhvr rctx="IE">
                                        <p:cTn id="119" dur="indefinite"/>
                                        <p:tgtEl>
                                          <p:spTgt spid="54"/>
                                        </p:tgtEl>
                                      </p:cBhvr>
                                    </p:animEffect>
                                  </p:childTnLst>
                                </p:cTn>
                              </p:par>
                              <p:par>
                                <p:cTn id="120" presetID="9" presetClass="emph" presetSubtype="0" nodeType="withEffect">
                                  <p:stCondLst>
                                    <p:cond delay="0"/>
                                  </p:stCondLst>
                                  <p:childTnLst>
                                    <p:set>
                                      <p:cBhvr>
                                        <p:cTn id="121" dur="indefinite"/>
                                        <p:tgtEl>
                                          <p:spTgt spid="58"/>
                                        </p:tgtEl>
                                        <p:attrNameLst>
                                          <p:attrName>style.opacity</p:attrName>
                                        </p:attrNameLst>
                                      </p:cBhvr>
                                      <p:to>
                                        <p:strVal val="0.5"/>
                                      </p:to>
                                    </p:set>
                                    <p:animEffect filter="image" prLst="opacity: 0.5">
                                      <p:cBhvr rctx="IE">
                                        <p:cTn id="122" dur="indefinite"/>
                                        <p:tgtEl>
                                          <p:spTgt spid="58"/>
                                        </p:tgtEl>
                                      </p:cBhvr>
                                    </p:animEffect>
                                  </p:childTnLst>
                                </p:cTn>
                              </p:par>
                              <p:par>
                                <p:cTn id="123" presetID="9" presetClass="emph" presetSubtype="0" nodeType="withEffect">
                                  <p:stCondLst>
                                    <p:cond delay="0"/>
                                  </p:stCondLst>
                                  <p:childTnLst>
                                    <p:set>
                                      <p:cBhvr>
                                        <p:cTn id="124" dur="indefinite"/>
                                        <p:tgtEl>
                                          <p:spTgt spid="55"/>
                                        </p:tgtEl>
                                        <p:attrNameLst>
                                          <p:attrName>style.opacity</p:attrName>
                                        </p:attrNameLst>
                                      </p:cBhvr>
                                      <p:to>
                                        <p:strVal val="0.5"/>
                                      </p:to>
                                    </p:set>
                                    <p:animEffect filter="image" prLst="opacity: 0.5">
                                      <p:cBhvr rctx="IE">
                                        <p:cTn id="125" dur="indefinite"/>
                                        <p:tgtEl>
                                          <p:spTgt spid="55"/>
                                        </p:tgtEl>
                                      </p:cBhvr>
                                    </p:animEffect>
                                  </p:childTnLst>
                                </p:cTn>
                              </p:par>
                              <p:par>
                                <p:cTn id="126" presetID="1" presetClass="emph" presetSubtype="2" fill="hold" nodeType="withEffect">
                                  <p:stCondLst>
                                    <p:cond delay="0"/>
                                  </p:stCondLst>
                                  <p:childTnLst>
                                    <p:animClr clrSpc="rgb" dir="cw">
                                      <p:cBhvr>
                                        <p:cTn id="127" dur="2000" fill="hold"/>
                                        <p:tgtEl>
                                          <p:spTgt spid="39"/>
                                        </p:tgtEl>
                                        <p:attrNameLst>
                                          <p:attrName>fillcolor</p:attrName>
                                        </p:attrNameLst>
                                      </p:cBhvr>
                                      <p:to>
                                        <a:srgbClr val="7F3A0B"/>
                                      </p:to>
                                    </p:animClr>
                                    <p:set>
                                      <p:cBhvr>
                                        <p:cTn id="128" dur="2000" fill="hold"/>
                                        <p:tgtEl>
                                          <p:spTgt spid="39"/>
                                        </p:tgtEl>
                                        <p:attrNameLst>
                                          <p:attrName>fill.type</p:attrName>
                                        </p:attrNameLst>
                                      </p:cBhvr>
                                      <p:to>
                                        <p:strVal val="solid"/>
                                      </p:to>
                                    </p:set>
                                    <p:set>
                                      <p:cBhvr>
                                        <p:cTn id="129" dur="2000" fill="hold"/>
                                        <p:tgtEl>
                                          <p:spTgt spid="39"/>
                                        </p:tgtEl>
                                        <p:attrNameLst>
                                          <p:attrName>fill.on</p:attrName>
                                        </p:attrNameLst>
                                      </p:cBhvr>
                                      <p:to>
                                        <p:strVal val="true"/>
                                      </p:to>
                                    </p:set>
                                  </p:childTnLst>
                                </p:cTn>
                              </p:par>
                              <p:par>
                                <p:cTn id="130" presetID="1" presetClass="emph" presetSubtype="2" fill="hold" nodeType="withEffect">
                                  <p:stCondLst>
                                    <p:cond delay="0"/>
                                  </p:stCondLst>
                                  <p:childTnLst>
                                    <p:animClr clrSpc="rgb" dir="cw">
                                      <p:cBhvr>
                                        <p:cTn id="131" dur="2000" fill="hold"/>
                                        <p:tgtEl>
                                          <p:spTgt spid="36"/>
                                        </p:tgtEl>
                                        <p:attrNameLst>
                                          <p:attrName>fillcolor</p:attrName>
                                        </p:attrNameLst>
                                      </p:cBhvr>
                                      <p:to>
                                        <a:srgbClr val="7F3A0B"/>
                                      </p:to>
                                    </p:animClr>
                                    <p:set>
                                      <p:cBhvr>
                                        <p:cTn id="132" dur="2000" fill="hold"/>
                                        <p:tgtEl>
                                          <p:spTgt spid="36"/>
                                        </p:tgtEl>
                                        <p:attrNameLst>
                                          <p:attrName>fill.type</p:attrName>
                                        </p:attrNameLst>
                                      </p:cBhvr>
                                      <p:to>
                                        <p:strVal val="solid"/>
                                      </p:to>
                                    </p:set>
                                    <p:set>
                                      <p:cBhvr>
                                        <p:cTn id="133" dur="2000" fill="hold"/>
                                        <p:tgtEl>
                                          <p:spTgt spid="36"/>
                                        </p:tgtEl>
                                        <p:attrNameLst>
                                          <p:attrName>fill.on</p:attrName>
                                        </p:attrNameLst>
                                      </p:cBhvr>
                                      <p:to>
                                        <p:strVal val="true"/>
                                      </p:to>
                                    </p:set>
                                  </p:childTnLst>
                                </p:cTn>
                              </p:par>
                              <p:par>
                                <p:cTn id="134" presetID="3" presetClass="emph" presetSubtype="2" fill="hold" nodeType="withEffect">
                                  <p:stCondLst>
                                    <p:cond delay="0"/>
                                  </p:stCondLst>
                                  <p:childTnLst>
                                    <p:animClr clrSpc="rgb" dir="cw">
                                      <p:cBhvr override="childStyle">
                                        <p:cTn id="135" dur="2000" fill="hold"/>
                                        <p:tgtEl>
                                          <p:spTgt spid="39">
                                            <p:txEl>
                                              <p:pRg st="0" end="0"/>
                                            </p:txEl>
                                          </p:spTgt>
                                        </p:tgtEl>
                                        <p:attrNameLst>
                                          <p:attrName>style.color</p:attrName>
                                        </p:attrNameLst>
                                      </p:cBhvr>
                                      <p:to>
                                        <a:srgbClr val="FFFFFF"/>
                                      </p:to>
                                    </p:animClr>
                                  </p:childTnLst>
                                </p:cTn>
                              </p:par>
                              <p:par>
                                <p:cTn id="136" presetID="3" presetClass="emph" presetSubtype="2" fill="hold" nodeType="withEffect">
                                  <p:stCondLst>
                                    <p:cond delay="0"/>
                                  </p:stCondLst>
                                  <p:childTnLst>
                                    <p:animClr clrSpc="rgb" dir="cw">
                                      <p:cBhvr override="childStyle">
                                        <p:cTn id="137" dur="2000" fill="hold"/>
                                        <p:tgtEl>
                                          <p:spTgt spid="36">
                                            <p:txEl>
                                              <p:pRg st="0" end="0"/>
                                            </p:txEl>
                                          </p:spTgt>
                                        </p:tgtEl>
                                        <p:attrNameLst>
                                          <p:attrName>style.color</p:attrName>
                                        </p:attrNameLst>
                                      </p:cBhvr>
                                      <p:to>
                                        <a:srgbClr val="FFFFFF"/>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40" grpId="0" animBg="1"/>
      <p:bldP spid="41" grpId="0" animBg="1"/>
      <p:bldP spid="42" grpId="0" animBg="1"/>
      <p:bldP spid="43" grpId="0" animBg="1"/>
      <p:bldP spid="43" grpId="1" animBg="1"/>
      <p:bldP spid="46" grpId="0" animBg="1"/>
      <p:bldP spid="46" grpId="1" animBg="1"/>
      <p:bldP spid="48" grpId="0" animBg="1"/>
      <p:bldP spid="48" grpId="1" animBg="1"/>
      <p:bldP spid="50" grpId="0" animBg="1"/>
      <p:bldP spid="50" grpId="1" animBg="1"/>
      <p:bldP spid="60" grpId="0" animBg="1"/>
      <p:bldP spid="45" grpId="0" animBg="1"/>
      <p:bldP spid="44" grpId="0" animBg="1"/>
      <p:bldP spid="44"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1077218"/>
          </a:xfrm>
          <a:prstGeom prst="rect">
            <a:avLst/>
          </a:prstGeom>
          <a:noFill/>
        </p:spPr>
        <p:txBody>
          <a:bodyPr wrap="square" rtlCol="0">
            <a:spAutoFit/>
          </a:bodyPr>
          <a:lstStyle/>
          <a:p>
            <a:r>
              <a:rPr lang="en-US" sz="3200" dirty="0">
                <a:solidFill>
                  <a:schemeClr val="accent2">
                    <a:lumMod val="50000"/>
                  </a:schemeClr>
                </a:solidFill>
              </a:rPr>
              <a:t>Mercy</a:t>
            </a:r>
            <a:r>
              <a:rPr lang="en-US" sz="3200" dirty="0"/>
              <a:t> - verb form of the noun </a:t>
            </a:r>
            <a:r>
              <a:rPr lang="en-US" sz="3200" b="1" i="1" cap="all" dirty="0" err="1">
                <a:solidFill>
                  <a:schemeClr val="accent2">
                    <a:lumMod val="50000"/>
                  </a:schemeClr>
                </a:solidFill>
                <a:latin typeface="Times New Roman" panose="02020603050405020304" pitchFamily="18" charset="0"/>
                <a:cs typeface="Times New Roman" panose="02020603050405020304" pitchFamily="18" charset="0"/>
              </a:rPr>
              <a:t>eleos</a:t>
            </a:r>
            <a:r>
              <a:rPr lang="en-US" sz="3200" dirty="0"/>
              <a:t> – </a:t>
            </a:r>
            <a:r>
              <a:rPr lang="en-US" sz="3200" i="1" dirty="0">
                <a:solidFill>
                  <a:schemeClr val="accent2">
                    <a:lumMod val="50000"/>
                  </a:schemeClr>
                </a:solidFill>
              </a:rPr>
              <a:t>mercy</a:t>
            </a:r>
            <a:endParaRPr lang="en-US" sz="4800" b="1" cap="all"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p:cNvSpPr txBox="1"/>
          <p:nvPr/>
        </p:nvSpPr>
        <p:spPr>
          <a:xfrm>
            <a:off x="494455" y="1500655"/>
            <a:ext cx="8258133" cy="584775"/>
          </a:xfrm>
          <a:prstGeom prst="rect">
            <a:avLst/>
          </a:prstGeom>
          <a:noFill/>
        </p:spPr>
        <p:txBody>
          <a:bodyPr wrap="square" rtlCol="0">
            <a:spAutoFit/>
          </a:bodyPr>
          <a:lstStyle/>
          <a:p>
            <a:pPr marL="231775" indent="-231775">
              <a:buFont typeface="Arial" panose="020B0604020202020204" pitchFamily="34" charset="0"/>
              <a:buChar char="•"/>
            </a:pPr>
            <a:r>
              <a:rPr lang="en-US" sz="3200" dirty="0">
                <a:solidFill>
                  <a:schemeClr val="bg1"/>
                </a:solidFill>
                <a:latin typeface="+mj-lt"/>
              </a:rPr>
              <a:t> </a:t>
            </a:r>
            <a:r>
              <a:rPr lang="en-US" sz="3200" cap="all" dirty="0">
                <a:solidFill>
                  <a:schemeClr val="bg1"/>
                </a:solidFill>
                <a:latin typeface="+mj-lt"/>
                <a:cs typeface="Times New Roman" panose="02020603050405020304" pitchFamily="18" charset="0"/>
              </a:rPr>
              <a:t>Literally,</a:t>
            </a:r>
            <a:r>
              <a:rPr lang="en-US" sz="3200" i="1" cap="all" dirty="0">
                <a:solidFill>
                  <a:schemeClr val="bg1"/>
                </a:solidFill>
                <a:latin typeface="+mj-lt"/>
                <a:cs typeface="Times New Roman" panose="02020603050405020304" pitchFamily="18" charset="0"/>
              </a:rPr>
              <a:t> “mercified”</a:t>
            </a:r>
            <a:endParaRPr lang="en-US" sz="3200" dirty="0">
              <a:solidFill>
                <a:schemeClr val="bg1"/>
              </a:solidFill>
              <a:latin typeface="+mj-lt"/>
            </a:endParaRPr>
          </a:p>
        </p:txBody>
      </p:sp>
      <p:sp>
        <p:nvSpPr>
          <p:cNvPr id="27" name="TextBox 26">
            <a:extLst>
              <a:ext uri="{FF2B5EF4-FFF2-40B4-BE49-F238E27FC236}">
                <a16:creationId xmlns:a16="http://schemas.microsoft.com/office/drawing/2014/main" id="{E8518DC1-AAB0-42BB-8CE0-DD5D19DD49B9}"/>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417117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397B9FD5-8DF0-4CF2-9DB5-5C6030F42457}"/>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1919154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584775"/>
          </a:xfrm>
          <a:prstGeom prst="rect">
            <a:avLst/>
          </a:prstGeom>
          <a:noFill/>
        </p:spPr>
        <p:txBody>
          <a:bodyPr wrap="square" rtlCol="0">
            <a:spAutoFit/>
          </a:bodyPr>
          <a:lstStyle/>
          <a:p>
            <a:r>
              <a:rPr lang="en-US" sz="3200" dirty="0">
                <a:solidFill>
                  <a:schemeClr val="accent2">
                    <a:lumMod val="50000"/>
                  </a:schemeClr>
                </a:solidFill>
              </a:rPr>
              <a:t>Treasure</a:t>
            </a:r>
            <a:r>
              <a:rPr lang="en-US" sz="3200" dirty="0"/>
              <a:t> - </a:t>
            </a:r>
            <a:r>
              <a:rPr lang="en-US" sz="3200" b="1" i="1" cap="all" dirty="0" err="1">
                <a:solidFill>
                  <a:schemeClr val="accent2">
                    <a:lumMod val="50000"/>
                  </a:schemeClr>
                </a:solidFill>
                <a:latin typeface="Times New Roman" panose="02020603050405020304" pitchFamily="18" charset="0"/>
                <a:cs typeface="Times New Roman" panose="02020603050405020304" pitchFamily="18" charset="0"/>
              </a:rPr>
              <a:t>thēsauros</a:t>
            </a:r>
            <a:r>
              <a:rPr lang="en-US" sz="3200" dirty="0"/>
              <a:t> </a:t>
            </a:r>
            <a:endParaRPr lang="en-US" sz="3200" b="1" cap="all"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010007DE-A5AE-42F4-8B29-F024FDE2BBB8}"/>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4106162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492443"/>
          </a:xfrm>
          <a:prstGeom prst="rect">
            <a:avLst/>
          </a:prstGeom>
          <a:noFill/>
        </p:spPr>
        <p:txBody>
          <a:bodyPr wrap="square" rtlCol="0">
            <a:spAutoFit/>
          </a:bodyPr>
          <a:lstStyle/>
          <a:p>
            <a:pPr algn="ctr"/>
            <a:r>
              <a:rPr lang="en-US" sz="2600" dirty="0">
                <a:solidFill>
                  <a:schemeClr val="accent2">
                    <a:lumMod val="50000"/>
                  </a:schemeClr>
                </a:solidFill>
              </a:rPr>
              <a:t>Vessels </a:t>
            </a:r>
            <a:r>
              <a:rPr lang="en-US" sz="2600" dirty="0">
                <a:solidFill>
                  <a:schemeClr val="bg1"/>
                </a:solidFill>
              </a:rPr>
              <a:t>(author unknown)</a:t>
            </a:r>
            <a:endParaRPr lang="en-US" sz="2600" b="1" cap="all" dirty="0">
              <a:solidFill>
                <a:schemeClr val="bg1"/>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0FE54AD0-B487-469A-ACE8-E0812C932B1D}"/>
              </a:ext>
            </a:extLst>
          </p:cNvPr>
          <p:cNvSpPr txBox="1"/>
          <p:nvPr/>
        </p:nvSpPr>
        <p:spPr>
          <a:xfrm>
            <a:off x="494453" y="999914"/>
            <a:ext cx="8258133" cy="4893647"/>
          </a:xfrm>
          <a:prstGeom prst="rect">
            <a:avLst/>
          </a:prstGeom>
          <a:noFill/>
        </p:spPr>
        <p:txBody>
          <a:bodyPr wrap="square" rtlCol="0">
            <a:spAutoFit/>
          </a:bodyPr>
          <a:lstStyle/>
          <a:p>
            <a:r>
              <a:rPr lang="en-US" sz="2600" dirty="0"/>
              <a:t>The Master was searching for a vessel to use.</a:t>
            </a:r>
          </a:p>
          <a:p>
            <a:r>
              <a:rPr lang="en-US" sz="2600" dirty="0"/>
              <a:t>On the shelf there were many; which one would He choose?</a:t>
            </a:r>
          </a:p>
          <a:p>
            <a:r>
              <a:rPr lang="en-US" sz="2600" dirty="0"/>
              <a:t>“Take me!” called the gold one, “I’m shiny and bright, </a:t>
            </a:r>
          </a:p>
          <a:p>
            <a:r>
              <a:rPr lang="en-US" sz="2600" dirty="0"/>
              <a:t>And of great value and I do things just right.</a:t>
            </a:r>
          </a:p>
          <a:p>
            <a:r>
              <a:rPr lang="en-US" sz="2600" dirty="0"/>
              <a:t>My beauty and luster would outshine the rest,</a:t>
            </a:r>
          </a:p>
          <a:p>
            <a:r>
              <a:rPr lang="en-US" sz="2600" dirty="0"/>
              <a:t>And for someone like You Master, I would be blest!”</a:t>
            </a:r>
          </a:p>
        </p:txBody>
      </p:sp>
      <p:sp>
        <p:nvSpPr>
          <p:cNvPr id="25" name="TextBox 24">
            <a:extLst>
              <a:ext uri="{FF2B5EF4-FFF2-40B4-BE49-F238E27FC236}">
                <a16:creationId xmlns:a16="http://schemas.microsoft.com/office/drawing/2014/main" id="{0898A825-614C-41E0-B4C2-0340F1E543C2}"/>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645572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3"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492443"/>
          </a:xfrm>
          <a:prstGeom prst="rect">
            <a:avLst/>
          </a:prstGeom>
          <a:noFill/>
        </p:spPr>
        <p:txBody>
          <a:bodyPr wrap="square" rtlCol="0">
            <a:spAutoFit/>
          </a:bodyPr>
          <a:lstStyle/>
          <a:p>
            <a:pPr algn="ctr"/>
            <a:r>
              <a:rPr lang="en-US" sz="2600" dirty="0">
                <a:solidFill>
                  <a:schemeClr val="accent2">
                    <a:lumMod val="50000"/>
                  </a:schemeClr>
                </a:solidFill>
              </a:rPr>
              <a:t>Vessels </a:t>
            </a:r>
            <a:r>
              <a:rPr lang="en-US" sz="2600" dirty="0">
                <a:solidFill>
                  <a:schemeClr val="bg1"/>
                </a:solidFill>
              </a:rPr>
              <a:t>(author unknown)</a:t>
            </a:r>
            <a:endParaRPr lang="en-US" sz="2600" b="1" cap="all" dirty="0">
              <a:solidFill>
                <a:schemeClr val="bg1"/>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0FE54AD0-B487-469A-ACE8-E0812C932B1D}"/>
              </a:ext>
            </a:extLst>
          </p:cNvPr>
          <p:cNvSpPr txBox="1"/>
          <p:nvPr/>
        </p:nvSpPr>
        <p:spPr>
          <a:xfrm>
            <a:off x="494453" y="999914"/>
            <a:ext cx="8258133" cy="4893647"/>
          </a:xfrm>
          <a:prstGeom prst="rect">
            <a:avLst/>
          </a:prstGeom>
          <a:noFill/>
        </p:spPr>
        <p:txBody>
          <a:bodyPr wrap="square" rtlCol="0">
            <a:spAutoFit/>
          </a:bodyPr>
          <a:lstStyle/>
          <a:p>
            <a:r>
              <a:rPr lang="en-US" sz="2600" dirty="0"/>
              <a:t>The Master passed on with no word at all,</a:t>
            </a:r>
          </a:p>
          <a:p>
            <a:r>
              <a:rPr lang="en-US" sz="2600" dirty="0"/>
              <a:t>He looked at silver urns narrow and tall.</a:t>
            </a:r>
          </a:p>
          <a:p>
            <a:r>
              <a:rPr lang="en-US" sz="2600" dirty="0"/>
              <a:t>“I’ll serve You, dear Master, I’ll pour out Your wine,</a:t>
            </a:r>
          </a:p>
          <a:p>
            <a:r>
              <a:rPr lang="en-US" sz="2600" dirty="0"/>
              <a:t>And be at Your table whenever You dine.</a:t>
            </a:r>
          </a:p>
          <a:p>
            <a:r>
              <a:rPr lang="en-US" sz="2600" dirty="0"/>
              <a:t>My lines are so graceful and my carvings so true,</a:t>
            </a:r>
          </a:p>
          <a:p>
            <a:r>
              <a:rPr lang="en-US" sz="2600" dirty="0"/>
              <a:t>And silver would always compliment You!”</a:t>
            </a:r>
          </a:p>
        </p:txBody>
      </p:sp>
      <p:sp>
        <p:nvSpPr>
          <p:cNvPr id="25" name="TextBox 24">
            <a:extLst>
              <a:ext uri="{FF2B5EF4-FFF2-40B4-BE49-F238E27FC236}">
                <a16:creationId xmlns:a16="http://schemas.microsoft.com/office/drawing/2014/main" id="{AA8CC17F-16BF-4759-96CA-A7F87A909EE9}"/>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2582675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492443"/>
          </a:xfrm>
          <a:prstGeom prst="rect">
            <a:avLst/>
          </a:prstGeom>
          <a:noFill/>
        </p:spPr>
        <p:txBody>
          <a:bodyPr wrap="square" rtlCol="0">
            <a:spAutoFit/>
          </a:bodyPr>
          <a:lstStyle/>
          <a:p>
            <a:pPr algn="ctr"/>
            <a:r>
              <a:rPr lang="en-US" sz="2600" dirty="0">
                <a:solidFill>
                  <a:schemeClr val="accent2">
                    <a:lumMod val="50000"/>
                  </a:schemeClr>
                </a:solidFill>
              </a:rPr>
              <a:t>Vessels </a:t>
            </a:r>
            <a:r>
              <a:rPr lang="en-US" sz="2600" dirty="0">
                <a:solidFill>
                  <a:schemeClr val="bg1"/>
                </a:solidFill>
              </a:rPr>
              <a:t>(author unknown)</a:t>
            </a:r>
            <a:endParaRPr lang="en-US" sz="2600" b="1" cap="all" dirty="0">
              <a:solidFill>
                <a:schemeClr val="bg1"/>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0FE54AD0-B487-469A-ACE8-E0812C932B1D}"/>
              </a:ext>
            </a:extLst>
          </p:cNvPr>
          <p:cNvSpPr txBox="1"/>
          <p:nvPr/>
        </p:nvSpPr>
        <p:spPr>
          <a:xfrm>
            <a:off x="494453" y="999914"/>
            <a:ext cx="8258133" cy="4893647"/>
          </a:xfrm>
          <a:prstGeom prst="rect">
            <a:avLst/>
          </a:prstGeom>
          <a:noFill/>
        </p:spPr>
        <p:txBody>
          <a:bodyPr wrap="square" rtlCol="0">
            <a:spAutoFit/>
          </a:bodyPr>
          <a:lstStyle/>
          <a:p>
            <a:r>
              <a:rPr lang="en-US" sz="2600" dirty="0"/>
              <a:t>Unheeding, the Master passed on to the brass,</a:t>
            </a:r>
          </a:p>
          <a:p>
            <a:r>
              <a:rPr lang="en-US" sz="2600" dirty="0"/>
              <a:t>It was wide-mouthed and shallow and polished like glass.</a:t>
            </a:r>
          </a:p>
          <a:p>
            <a:r>
              <a:rPr lang="en-US" sz="2600" dirty="0"/>
              <a:t>“Here, here”, cried that vessel, “I know I will do,</a:t>
            </a:r>
          </a:p>
          <a:p>
            <a:r>
              <a:rPr lang="en-US" sz="2600" dirty="0"/>
              <a:t>Place me on Your table for all men to view!”</a:t>
            </a:r>
          </a:p>
          <a:p>
            <a:r>
              <a:rPr lang="en-US" sz="2600" dirty="0"/>
              <a:t> “Look at me!” cried the goblet of crystal so clear,</a:t>
            </a:r>
          </a:p>
          <a:p>
            <a:r>
              <a:rPr lang="en-US" sz="2600" dirty="0"/>
              <a:t>“My transparency shows my contents so clear.</a:t>
            </a:r>
          </a:p>
        </p:txBody>
      </p:sp>
      <p:sp>
        <p:nvSpPr>
          <p:cNvPr id="25" name="TextBox 24">
            <a:extLst>
              <a:ext uri="{FF2B5EF4-FFF2-40B4-BE49-F238E27FC236}">
                <a16:creationId xmlns:a16="http://schemas.microsoft.com/office/drawing/2014/main" id="{7CF015B5-6C5C-4C5E-BD6A-9FD70254B372}"/>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3046875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492443"/>
          </a:xfrm>
          <a:prstGeom prst="rect">
            <a:avLst/>
          </a:prstGeom>
          <a:noFill/>
        </p:spPr>
        <p:txBody>
          <a:bodyPr wrap="square" rtlCol="0">
            <a:spAutoFit/>
          </a:bodyPr>
          <a:lstStyle/>
          <a:p>
            <a:pPr algn="ctr"/>
            <a:r>
              <a:rPr lang="en-US" sz="2600" dirty="0">
                <a:solidFill>
                  <a:schemeClr val="accent2">
                    <a:lumMod val="50000"/>
                  </a:schemeClr>
                </a:solidFill>
              </a:rPr>
              <a:t>Vessels </a:t>
            </a:r>
            <a:r>
              <a:rPr lang="en-US" sz="2600" dirty="0">
                <a:solidFill>
                  <a:schemeClr val="bg1"/>
                </a:solidFill>
              </a:rPr>
              <a:t>(author unknown)</a:t>
            </a:r>
            <a:endParaRPr lang="en-US" sz="2600" b="1" cap="all" dirty="0">
              <a:solidFill>
                <a:schemeClr val="bg1"/>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0FE54AD0-B487-469A-ACE8-E0812C932B1D}"/>
              </a:ext>
            </a:extLst>
          </p:cNvPr>
          <p:cNvSpPr txBox="1"/>
          <p:nvPr/>
        </p:nvSpPr>
        <p:spPr>
          <a:xfrm>
            <a:off x="494453" y="999914"/>
            <a:ext cx="8258133" cy="4893647"/>
          </a:xfrm>
          <a:prstGeom prst="rect">
            <a:avLst/>
          </a:prstGeom>
          <a:noFill/>
        </p:spPr>
        <p:txBody>
          <a:bodyPr wrap="square" rtlCol="0">
            <a:spAutoFit/>
          </a:bodyPr>
          <a:lstStyle/>
          <a:p>
            <a:r>
              <a:rPr lang="en-US" sz="2600" dirty="0"/>
              <a:t>Though fragile am I, I will serve you with pride,</a:t>
            </a:r>
          </a:p>
          <a:p>
            <a:r>
              <a:rPr lang="en-US" sz="2600" dirty="0"/>
              <a:t>And I’m sure I’d be happy in Your house to abide.”</a:t>
            </a:r>
          </a:p>
          <a:p>
            <a:r>
              <a:rPr lang="en-US" sz="2600" dirty="0"/>
              <a:t>The Master came next to a vessel of wood.</a:t>
            </a:r>
          </a:p>
          <a:p>
            <a:r>
              <a:rPr lang="en-US" sz="2600" dirty="0"/>
              <a:t>Polished and carved, it solidly stood.</a:t>
            </a:r>
          </a:p>
          <a:p>
            <a:r>
              <a:rPr lang="en-US" sz="2600" dirty="0"/>
              <a:t>“You may use me, dear Master,” the wooden bowl said,</a:t>
            </a:r>
          </a:p>
          <a:p>
            <a:r>
              <a:rPr lang="en-US" sz="2600" dirty="0"/>
              <a:t>“But I’d rather You use me for fruit; please, no bread!”</a:t>
            </a:r>
          </a:p>
        </p:txBody>
      </p:sp>
      <p:sp>
        <p:nvSpPr>
          <p:cNvPr id="25" name="TextBox 24">
            <a:extLst>
              <a:ext uri="{FF2B5EF4-FFF2-40B4-BE49-F238E27FC236}">
                <a16:creationId xmlns:a16="http://schemas.microsoft.com/office/drawing/2014/main" id="{09833D60-8B21-4C92-9813-18A31FD03BEF}"/>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177220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492443"/>
          </a:xfrm>
          <a:prstGeom prst="rect">
            <a:avLst/>
          </a:prstGeom>
          <a:noFill/>
        </p:spPr>
        <p:txBody>
          <a:bodyPr wrap="square" rtlCol="0">
            <a:spAutoFit/>
          </a:bodyPr>
          <a:lstStyle/>
          <a:p>
            <a:pPr algn="ctr"/>
            <a:r>
              <a:rPr lang="en-US" sz="2600" dirty="0">
                <a:solidFill>
                  <a:schemeClr val="accent2">
                    <a:lumMod val="50000"/>
                  </a:schemeClr>
                </a:solidFill>
              </a:rPr>
              <a:t>Vessels </a:t>
            </a:r>
            <a:r>
              <a:rPr lang="en-US" sz="2600" dirty="0">
                <a:solidFill>
                  <a:schemeClr val="bg1"/>
                </a:solidFill>
              </a:rPr>
              <a:t>(author unknown)</a:t>
            </a:r>
            <a:endParaRPr lang="en-US" sz="2600" b="1" cap="all" dirty="0">
              <a:solidFill>
                <a:schemeClr val="bg1"/>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0FE54AD0-B487-469A-ACE8-E0812C932B1D}"/>
              </a:ext>
            </a:extLst>
          </p:cNvPr>
          <p:cNvSpPr txBox="1"/>
          <p:nvPr/>
        </p:nvSpPr>
        <p:spPr>
          <a:xfrm>
            <a:off x="494453" y="999914"/>
            <a:ext cx="8258133" cy="4493538"/>
          </a:xfrm>
          <a:prstGeom prst="rect">
            <a:avLst/>
          </a:prstGeom>
          <a:noFill/>
        </p:spPr>
        <p:txBody>
          <a:bodyPr wrap="square" rtlCol="0">
            <a:spAutoFit/>
          </a:bodyPr>
          <a:lstStyle/>
          <a:p>
            <a:r>
              <a:rPr lang="en-US" sz="2600" dirty="0"/>
              <a:t>Then the Master looked down and saw a vessel of clay.</a:t>
            </a:r>
          </a:p>
          <a:p>
            <a:r>
              <a:rPr lang="en-US" sz="2600" dirty="0"/>
              <a:t>Empty and broken it helplessly lay.</a:t>
            </a:r>
          </a:p>
          <a:p>
            <a:r>
              <a:rPr lang="en-US" sz="2600" dirty="0"/>
              <a:t>No hope had this vessel that the master might choose,</a:t>
            </a:r>
          </a:p>
          <a:p>
            <a:r>
              <a:rPr lang="en-US" sz="2600" dirty="0"/>
              <a:t>To cleanse and make whole, to fill and to use.</a:t>
            </a:r>
          </a:p>
          <a:p>
            <a:r>
              <a:rPr lang="en-US" sz="2600" dirty="0"/>
              <a:t>“Ah! This is the vessel I've been hoping to find!</a:t>
            </a:r>
          </a:p>
          <a:p>
            <a:r>
              <a:rPr lang="en-US" sz="2600" dirty="0"/>
              <a:t>I will cleanse it and mend it and make it all mine.</a:t>
            </a:r>
          </a:p>
        </p:txBody>
      </p:sp>
      <p:sp>
        <p:nvSpPr>
          <p:cNvPr id="26" name="TextBox 25">
            <a:extLst>
              <a:ext uri="{FF2B5EF4-FFF2-40B4-BE49-F238E27FC236}">
                <a16:creationId xmlns:a16="http://schemas.microsoft.com/office/drawing/2014/main" id="{18291E86-7CA2-41C8-9766-462B6AB54AD9}"/>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2746557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492443"/>
          </a:xfrm>
          <a:prstGeom prst="rect">
            <a:avLst/>
          </a:prstGeom>
          <a:noFill/>
        </p:spPr>
        <p:txBody>
          <a:bodyPr wrap="square" rtlCol="0">
            <a:spAutoFit/>
          </a:bodyPr>
          <a:lstStyle/>
          <a:p>
            <a:pPr algn="ctr"/>
            <a:r>
              <a:rPr lang="en-US" sz="2600" dirty="0">
                <a:solidFill>
                  <a:schemeClr val="accent2">
                    <a:lumMod val="50000"/>
                  </a:schemeClr>
                </a:solidFill>
              </a:rPr>
              <a:t>Vessels </a:t>
            </a:r>
            <a:r>
              <a:rPr lang="en-US" sz="2600" dirty="0">
                <a:solidFill>
                  <a:schemeClr val="bg1"/>
                </a:solidFill>
              </a:rPr>
              <a:t>(author unknown)</a:t>
            </a:r>
            <a:endParaRPr lang="en-US" sz="2600" b="1" cap="all" dirty="0">
              <a:solidFill>
                <a:schemeClr val="bg1"/>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0FE54AD0-B487-469A-ACE8-E0812C932B1D}"/>
              </a:ext>
            </a:extLst>
          </p:cNvPr>
          <p:cNvSpPr txBox="1"/>
          <p:nvPr/>
        </p:nvSpPr>
        <p:spPr>
          <a:xfrm>
            <a:off x="494453" y="999914"/>
            <a:ext cx="8258133" cy="4893647"/>
          </a:xfrm>
          <a:prstGeom prst="rect">
            <a:avLst/>
          </a:prstGeom>
          <a:noFill/>
        </p:spPr>
        <p:txBody>
          <a:bodyPr wrap="square" rtlCol="0">
            <a:spAutoFit/>
          </a:bodyPr>
          <a:lstStyle/>
          <a:p>
            <a:r>
              <a:rPr lang="en-US" sz="2600" dirty="0"/>
              <a:t>I need not the vessel with pride of itself,</a:t>
            </a:r>
          </a:p>
          <a:p>
            <a:r>
              <a:rPr lang="en-US" sz="2600" dirty="0"/>
              <a:t>Nor the one so narrow who sits on the shelf.</a:t>
            </a:r>
          </a:p>
          <a:p>
            <a:r>
              <a:rPr lang="en-US" sz="2600" dirty="0"/>
              <a:t>Not the one who is big mouthed and shallow and loud,</a:t>
            </a:r>
          </a:p>
          <a:p>
            <a:r>
              <a:rPr lang="en-US" sz="2600" dirty="0"/>
              <a:t>Nor the one who displays its contents so proud.</a:t>
            </a:r>
          </a:p>
          <a:p>
            <a:r>
              <a:rPr lang="en-US" sz="2600" dirty="0"/>
              <a:t>Not the one who thinks he can do all things just right,</a:t>
            </a:r>
          </a:p>
          <a:p>
            <a:r>
              <a:rPr lang="en-US" sz="2600" dirty="0"/>
              <a:t>But this plain earthen vessel filled with My power and light.”</a:t>
            </a:r>
          </a:p>
        </p:txBody>
      </p:sp>
      <p:sp>
        <p:nvSpPr>
          <p:cNvPr id="26" name="TextBox 25">
            <a:extLst>
              <a:ext uri="{FF2B5EF4-FFF2-40B4-BE49-F238E27FC236}">
                <a16:creationId xmlns:a16="http://schemas.microsoft.com/office/drawing/2014/main" id="{7E04A709-9C34-4123-8823-F4E4840F1EFF}"/>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2055582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492443"/>
          </a:xfrm>
          <a:prstGeom prst="rect">
            <a:avLst/>
          </a:prstGeom>
          <a:noFill/>
        </p:spPr>
        <p:txBody>
          <a:bodyPr wrap="square" rtlCol="0">
            <a:spAutoFit/>
          </a:bodyPr>
          <a:lstStyle/>
          <a:p>
            <a:pPr algn="ctr"/>
            <a:r>
              <a:rPr lang="en-US" sz="2600" dirty="0">
                <a:solidFill>
                  <a:schemeClr val="accent2">
                    <a:lumMod val="50000"/>
                  </a:schemeClr>
                </a:solidFill>
              </a:rPr>
              <a:t>Vessels </a:t>
            </a:r>
            <a:r>
              <a:rPr lang="en-US" sz="2600" dirty="0">
                <a:solidFill>
                  <a:schemeClr val="bg1"/>
                </a:solidFill>
              </a:rPr>
              <a:t>(author unknown)</a:t>
            </a:r>
            <a:endParaRPr lang="en-US" sz="2600" b="1" cap="all" dirty="0">
              <a:solidFill>
                <a:schemeClr val="bg1"/>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0FE54AD0-B487-469A-ACE8-E0812C932B1D}"/>
              </a:ext>
            </a:extLst>
          </p:cNvPr>
          <p:cNvSpPr txBox="1"/>
          <p:nvPr/>
        </p:nvSpPr>
        <p:spPr>
          <a:xfrm>
            <a:off x="494453" y="999914"/>
            <a:ext cx="8258133" cy="3293209"/>
          </a:xfrm>
          <a:prstGeom prst="rect">
            <a:avLst/>
          </a:prstGeom>
          <a:noFill/>
        </p:spPr>
        <p:txBody>
          <a:bodyPr wrap="square" rtlCol="0">
            <a:spAutoFit/>
          </a:bodyPr>
          <a:lstStyle/>
          <a:p>
            <a:r>
              <a:rPr lang="en-US" sz="2600" dirty="0"/>
              <a:t>Then gently He lifted the vessel of clay.</a:t>
            </a:r>
          </a:p>
          <a:p>
            <a:r>
              <a:rPr lang="en-US" sz="2600" dirty="0"/>
              <a:t>Mended it and cleansed it and filled it that day.</a:t>
            </a:r>
          </a:p>
          <a:p>
            <a:r>
              <a:rPr lang="en-US" sz="2600" dirty="0"/>
              <a:t>He spoke to it kindly, “There’s work you must do.</a:t>
            </a:r>
          </a:p>
          <a:p>
            <a:r>
              <a:rPr lang="en-US" sz="2600" dirty="0"/>
              <a:t>You pour out to others, and I’ll pour into you.”</a:t>
            </a:r>
          </a:p>
        </p:txBody>
      </p:sp>
      <p:sp>
        <p:nvSpPr>
          <p:cNvPr id="25" name="TextBox 24">
            <a:extLst>
              <a:ext uri="{FF2B5EF4-FFF2-40B4-BE49-F238E27FC236}">
                <a16:creationId xmlns:a16="http://schemas.microsoft.com/office/drawing/2014/main" id="{ECAEDB41-8959-4F9E-9D87-8EDF663954AB}"/>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1653307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80AF84E1-C28F-4D45-9692-BC0BF3D89CEA}"/>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3371395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5170646"/>
          </a:xfrm>
          <a:prstGeom prst="rect">
            <a:avLst/>
          </a:prstGeom>
          <a:noFill/>
        </p:spPr>
        <p:txBody>
          <a:bodyPr wrap="square" rtlCol="0">
            <a:spAutoFit/>
          </a:bodyPr>
          <a:lstStyle/>
          <a:p>
            <a:r>
              <a:rPr lang="en-US" sz="3000" dirty="0">
                <a:solidFill>
                  <a:schemeClr val="accent2">
                    <a:lumMod val="50000"/>
                  </a:schemeClr>
                </a:solidFill>
              </a:rPr>
              <a:t>Alan Redpath (1907-1989) – </a:t>
            </a:r>
            <a:r>
              <a:rPr lang="en-US" sz="3000" dirty="0"/>
              <a:t>“You have often heard it said of a particular individual that he has had a call to the ministry and of course, we know what is meant by that – such a person has given his life for the training and preparation of preaching the gospel. But the truth is from the moment the Holy Spirit reveals to us</a:t>
            </a:r>
            <a:endParaRPr lang="en-US" sz="3000" dirty="0">
              <a:solidFill>
                <a:schemeClr val="accent2">
                  <a:lumMod val="50000"/>
                </a:schemeClr>
              </a:solidFill>
              <a:latin typeface="GreeceBlack" panose="020B0600000000000000" pitchFamily="34"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9A9B7B3D-4B22-4352-ACD9-43493422252F}"/>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920365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5170646"/>
          </a:xfrm>
          <a:prstGeom prst="rect">
            <a:avLst/>
          </a:prstGeom>
          <a:noFill/>
        </p:spPr>
        <p:txBody>
          <a:bodyPr wrap="square" rtlCol="0">
            <a:spAutoFit/>
          </a:bodyPr>
          <a:lstStyle/>
          <a:p>
            <a:r>
              <a:rPr lang="en-US" sz="3000" dirty="0"/>
              <a:t>Acts 18.9-11 -</a:t>
            </a:r>
            <a:r>
              <a:rPr lang="en-US" sz="3000" baseline="30000" dirty="0"/>
              <a:t> 9</a:t>
            </a:r>
            <a:r>
              <a:rPr lang="en-US" sz="3000" dirty="0"/>
              <a:t> </a:t>
            </a:r>
            <a:r>
              <a:rPr lang="en-US" sz="3000" dirty="0">
                <a:solidFill>
                  <a:schemeClr val="accent2">
                    <a:lumMod val="50000"/>
                  </a:schemeClr>
                </a:solidFill>
              </a:rPr>
              <a:t>Now the Lord spoke to Paul in the night by a vision, “Do not be afraid, but speak, and do not keep silent; </a:t>
            </a:r>
            <a:r>
              <a:rPr lang="en-US" sz="3000" baseline="30000" dirty="0"/>
              <a:t>10</a:t>
            </a:r>
            <a:r>
              <a:rPr lang="en-US" sz="3000" dirty="0"/>
              <a:t> </a:t>
            </a:r>
            <a:r>
              <a:rPr lang="en-US" sz="3000" dirty="0">
                <a:solidFill>
                  <a:schemeClr val="accent2">
                    <a:lumMod val="50000"/>
                  </a:schemeClr>
                </a:solidFill>
              </a:rPr>
              <a:t>for I am with you, and no one will attack you to hurt you; for I have many people in this city.” </a:t>
            </a:r>
            <a:r>
              <a:rPr lang="en-US" sz="3000" baseline="30000" dirty="0"/>
              <a:t>11</a:t>
            </a:r>
            <a:r>
              <a:rPr lang="en-US" sz="3000" dirty="0"/>
              <a:t> </a:t>
            </a:r>
            <a:r>
              <a:rPr lang="en-US" sz="3000" dirty="0">
                <a:solidFill>
                  <a:schemeClr val="accent2">
                    <a:lumMod val="50000"/>
                  </a:schemeClr>
                </a:solidFill>
              </a:rPr>
              <a:t>And he continued </a:t>
            </a:r>
            <a:r>
              <a:rPr lang="en-US" sz="3000" i="1" dirty="0">
                <a:solidFill>
                  <a:schemeClr val="accent2">
                    <a:lumMod val="50000"/>
                  </a:schemeClr>
                </a:solidFill>
              </a:rPr>
              <a:t>there</a:t>
            </a:r>
            <a:r>
              <a:rPr lang="en-US" sz="3000" dirty="0">
                <a:solidFill>
                  <a:schemeClr val="accent2">
                    <a:lumMod val="50000"/>
                  </a:schemeClr>
                </a:solidFill>
              </a:rPr>
              <a:t> a year and six months, teaching the word of God among them.</a:t>
            </a:r>
            <a:endParaRPr lang="en-US" sz="3000" b="1" cap="all"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5871C36C-4D68-49C0-9596-0A881E847884}"/>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208351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AB88DC3C-1FDA-490F-A2A9-560594C24828}"/>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2231592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3046988"/>
          </a:xfrm>
          <a:prstGeom prst="rect">
            <a:avLst/>
          </a:prstGeom>
          <a:noFill/>
        </p:spPr>
        <p:txBody>
          <a:bodyPr wrap="square" rtlCol="0">
            <a:spAutoFit/>
          </a:bodyPr>
          <a:lstStyle/>
          <a:p>
            <a:r>
              <a:rPr lang="en-US" sz="3200" dirty="0"/>
              <a:t>Message - </a:t>
            </a:r>
            <a:r>
              <a:rPr lang="en-US" sz="3200" dirty="0">
                <a:solidFill>
                  <a:schemeClr val="accent2">
                    <a:lumMod val="50000"/>
                  </a:schemeClr>
                </a:solidFill>
              </a:rPr>
              <a:t>What they did to Jesus, they do to us — trial and torture, mockery and murder; what Jesus did among them, he does in us — he lives! </a:t>
            </a:r>
            <a:endParaRPr lang="en-US" sz="4000" b="1" cap="all"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CACEED52-06D8-4DCD-AED1-19B4F89A6E3A}"/>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2844939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1" name="TextBox 20">
            <a:extLst>
              <a:ext uri="{FF2B5EF4-FFF2-40B4-BE49-F238E27FC236}">
                <a16:creationId xmlns:a16="http://schemas.microsoft.com/office/drawing/2014/main" id="{E62BC4BE-D4E6-45D7-8DED-A880ADCEA5E3}"/>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1615899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05E948DB-EA5E-4416-B0DD-165A1EB21A21}"/>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grpSp>
        <p:nvGrpSpPr>
          <p:cNvPr id="24" name="Group 23">
            <a:extLst>
              <a:ext uri="{FF2B5EF4-FFF2-40B4-BE49-F238E27FC236}">
                <a16:creationId xmlns:a16="http://schemas.microsoft.com/office/drawing/2014/main" id="{BA35179A-6C88-463E-B445-AA40B26DA08D}"/>
              </a:ext>
            </a:extLst>
          </p:cNvPr>
          <p:cNvGrpSpPr/>
          <p:nvPr/>
        </p:nvGrpSpPr>
        <p:grpSpPr>
          <a:xfrm>
            <a:off x="631372" y="1302727"/>
            <a:ext cx="3679372" cy="4717124"/>
            <a:chOff x="631372" y="1302727"/>
            <a:chExt cx="3679372" cy="4717124"/>
          </a:xfrm>
        </p:grpSpPr>
        <p:pic>
          <p:nvPicPr>
            <p:cNvPr id="1026" name="Picture 2" descr="http://www.clivejames.com/files/images/armstrong.jpg">
              <a:extLst>
                <a:ext uri="{FF2B5EF4-FFF2-40B4-BE49-F238E27FC236}">
                  <a16:creationId xmlns:a16="http://schemas.microsoft.com/office/drawing/2014/main" id="{848F2EB4-27FC-4046-8733-1ACB66D71C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4929" y="1302727"/>
              <a:ext cx="3174023" cy="465894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0A10769-B734-4B5A-9011-C92C4A5275EB}"/>
                </a:ext>
              </a:extLst>
            </p:cNvPr>
            <p:cNvSpPr txBox="1"/>
            <p:nvPr/>
          </p:nvSpPr>
          <p:spPr>
            <a:xfrm>
              <a:off x="631372" y="5188854"/>
              <a:ext cx="3679372" cy="830997"/>
            </a:xfrm>
            <a:prstGeom prst="rect">
              <a:avLst/>
            </a:prstGeom>
            <a:noFill/>
          </p:spPr>
          <p:txBody>
            <a:bodyPr wrap="square" rtlCol="0">
              <a:spAutoFit/>
            </a:bodyPr>
            <a:lstStyle/>
            <a:p>
              <a:pPr algn="ctr"/>
              <a:r>
                <a:rPr lang="en-US" sz="2400" dirty="0">
                  <a:solidFill>
                    <a:srgbClr val="FFFFFF"/>
                  </a:solidFill>
                  <a:effectLst>
                    <a:outerShdw blurRad="38100" dist="38100" dir="2700000" algn="tl">
                      <a:srgbClr val="000000">
                        <a:alpha val="43137"/>
                      </a:srgbClr>
                    </a:outerShdw>
                  </a:effectLst>
                </a:rPr>
                <a:t>Louis Armstrong</a:t>
              </a:r>
            </a:p>
            <a:p>
              <a:pPr algn="ctr"/>
              <a:r>
                <a:rPr lang="en-US" sz="2400" dirty="0">
                  <a:solidFill>
                    <a:srgbClr val="FFFFFF"/>
                  </a:solidFill>
                  <a:effectLst>
                    <a:outerShdw blurRad="38100" dist="38100" dir="2700000" algn="tl">
                      <a:srgbClr val="000000">
                        <a:alpha val="43137"/>
                      </a:srgbClr>
                    </a:outerShdw>
                  </a:effectLst>
                  <a:latin typeface="GreeceBlack" panose="020B0600000000000000" pitchFamily="34" charset="0"/>
                </a:rPr>
                <a:t>1901-1971</a:t>
              </a:r>
            </a:p>
          </p:txBody>
        </p:sp>
      </p:grpSp>
      <p:grpSp>
        <p:nvGrpSpPr>
          <p:cNvPr id="25" name="Group 24">
            <a:extLst>
              <a:ext uri="{FF2B5EF4-FFF2-40B4-BE49-F238E27FC236}">
                <a16:creationId xmlns:a16="http://schemas.microsoft.com/office/drawing/2014/main" id="{84D98E58-FC97-4768-AEAE-0974C781A905}"/>
              </a:ext>
            </a:extLst>
          </p:cNvPr>
          <p:cNvGrpSpPr/>
          <p:nvPr/>
        </p:nvGrpSpPr>
        <p:grpSpPr>
          <a:xfrm>
            <a:off x="4151086" y="638629"/>
            <a:ext cx="3788228" cy="2111828"/>
            <a:chOff x="4151086" y="638629"/>
            <a:chExt cx="3788228" cy="2111828"/>
          </a:xfrm>
        </p:grpSpPr>
        <p:sp>
          <p:nvSpPr>
            <p:cNvPr id="21" name="Speech Bubble: Rectangle with Corners Rounded 20">
              <a:extLst>
                <a:ext uri="{FF2B5EF4-FFF2-40B4-BE49-F238E27FC236}">
                  <a16:creationId xmlns:a16="http://schemas.microsoft.com/office/drawing/2014/main" id="{F46FA195-01D0-47F7-94BC-1337446A5F94}"/>
                </a:ext>
              </a:extLst>
            </p:cNvPr>
            <p:cNvSpPr/>
            <p:nvPr/>
          </p:nvSpPr>
          <p:spPr>
            <a:xfrm>
              <a:off x="4151086" y="638629"/>
              <a:ext cx="3788228" cy="2111828"/>
            </a:xfrm>
            <a:prstGeom prst="wedgeRoundRectCallout">
              <a:avLst>
                <a:gd name="adj1" fmla="val -67768"/>
                <a:gd name="adj2" fmla="val 27105"/>
                <a:gd name="adj3" fmla="val 16667"/>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173823" y="862029"/>
              <a:ext cx="3692919" cy="1692771"/>
            </a:xfrm>
            <a:prstGeom prst="rect">
              <a:avLst/>
            </a:prstGeom>
            <a:noFill/>
          </p:spPr>
          <p:txBody>
            <a:bodyPr wrap="square" rtlCol="0">
              <a:spAutoFit/>
            </a:bodyPr>
            <a:lstStyle/>
            <a:p>
              <a:pPr algn="ctr"/>
              <a:r>
                <a:rPr lang="en-US" sz="2600" dirty="0">
                  <a:solidFill>
                    <a:schemeClr val="bg1"/>
                  </a:solidFill>
                </a:rPr>
                <a:t>“If You ain’t got it in you, you can’t blow it out.”</a:t>
              </a:r>
            </a:p>
          </p:txBody>
        </p:sp>
      </p:grpSp>
    </p:spTree>
    <p:extLst>
      <p:ext uri="{BB962C8B-B14F-4D97-AF65-F5344CB8AC3E}">
        <p14:creationId xmlns:p14="http://schemas.microsoft.com/office/powerpoint/2010/main" val="422602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1" name="TextBox 20">
            <a:extLst>
              <a:ext uri="{FF2B5EF4-FFF2-40B4-BE49-F238E27FC236}">
                <a16:creationId xmlns:a16="http://schemas.microsoft.com/office/drawing/2014/main" id="{6E726FAE-70EE-40B8-9750-2DBF1C8723B5}"/>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891689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4708981"/>
          </a:xfrm>
          <a:prstGeom prst="rect">
            <a:avLst/>
          </a:prstGeom>
          <a:noFill/>
        </p:spPr>
        <p:txBody>
          <a:bodyPr wrap="square" rtlCol="0">
            <a:spAutoFit/>
          </a:bodyPr>
          <a:lstStyle/>
          <a:p>
            <a:r>
              <a:rPr lang="en-US" sz="3000" dirty="0">
                <a:solidFill>
                  <a:schemeClr val="accent2">
                    <a:lumMod val="50000"/>
                  </a:schemeClr>
                </a:solidFill>
              </a:rPr>
              <a:t>Alan Redpath (1907-1989) – </a:t>
            </a:r>
            <a:r>
              <a:rPr lang="en-US" sz="3000" dirty="0"/>
              <a:t>Jesus Christ and comes to live in our hearts and we are born again, life becomes a ministry.  And just as a rug is laid on the floor, so a man who has met God in the face of Jesus Christ begins to lay down his life in the service of Christ and of others.”</a:t>
            </a:r>
            <a:endParaRPr lang="en-US" sz="3000" dirty="0">
              <a:solidFill>
                <a:schemeClr val="accent2">
                  <a:lumMod val="50000"/>
                </a:schemeClr>
              </a:solidFill>
              <a:latin typeface="GreeceBlack" panose="020B0600000000000000" pitchFamily="34"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Oval 22">
            <a:extLst>
              <a:ext uri="{FF2B5EF4-FFF2-40B4-BE49-F238E27FC236}">
                <a16:creationId xmlns:a16="http://schemas.microsoft.com/office/drawing/2014/main" id="{19B10191-0C9F-4FA5-AE1E-015AF2A9530A}"/>
              </a:ext>
            </a:extLst>
          </p:cNvPr>
          <p:cNvSpPr/>
          <p:nvPr/>
        </p:nvSpPr>
        <p:spPr>
          <a:xfrm>
            <a:off x="473856" y="1680432"/>
            <a:ext cx="5978331" cy="891822"/>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78C14E5B-CE5B-48C6-8DDA-FB25CB431C1D}"/>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336869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heel(1)">
                                      <p:cBhvr>
                                        <p:cTn id="7"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CE6B54CA-187E-44F4-94E0-2ACF96F319CE}"/>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173102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5170646"/>
          </a:xfrm>
          <a:prstGeom prst="rect">
            <a:avLst/>
          </a:prstGeom>
          <a:noFill/>
        </p:spPr>
        <p:txBody>
          <a:bodyPr wrap="square" rtlCol="0">
            <a:spAutoFit/>
          </a:bodyPr>
          <a:lstStyle/>
          <a:p>
            <a:r>
              <a:rPr lang="en-US" sz="3000" dirty="0">
                <a:solidFill>
                  <a:schemeClr val="accent2">
                    <a:lumMod val="50000"/>
                  </a:schemeClr>
                </a:solidFill>
              </a:rPr>
              <a:t>“Attitude” - Chuck Swindoll –</a:t>
            </a:r>
            <a:r>
              <a:rPr lang="en-US" sz="3000" dirty="0"/>
              <a:t> “The longer I live, the more I realize the impact of attitude on life. It is more important than the past, than education, than money, than circumstances, than failures, than successes, than what other people think or say or do. It is more important than appearance, giftedness or skill. </a:t>
            </a:r>
            <a:endParaRPr lang="en-US" sz="3000" dirty="0">
              <a:solidFill>
                <a:schemeClr val="accent2">
                  <a:lumMod val="50000"/>
                </a:schemeClr>
              </a:solidFill>
              <a:latin typeface="GreeceBlack" panose="020B0600000000000000" pitchFamily="34"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1B26A7B6-0FAA-4222-B50B-321E6EB5A2B7}"/>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2085211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5170646"/>
          </a:xfrm>
          <a:prstGeom prst="rect">
            <a:avLst/>
          </a:prstGeom>
          <a:noFill/>
        </p:spPr>
        <p:txBody>
          <a:bodyPr wrap="square" rtlCol="0">
            <a:spAutoFit/>
          </a:bodyPr>
          <a:lstStyle/>
          <a:p>
            <a:r>
              <a:rPr lang="en-US" sz="3000" dirty="0">
                <a:solidFill>
                  <a:schemeClr val="accent2">
                    <a:lumMod val="50000"/>
                  </a:schemeClr>
                </a:solidFill>
              </a:rPr>
              <a:t>“Attitude” - Chuck Swindoll –</a:t>
            </a:r>
            <a:r>
              <a:rPr lang="en-US" sz="3000" dirty="0"/>
              <a:t> It will make or break a company ... a church ... a home. The remarkable thing is we have a choice every day regarding the attitude we will embrace for that day. We cannot change our past ... we cannot change the fact that people will act in a certain way. We cannot change the</a:t>
            </a:r>
            <a:endParaRPr lang="en-US" sz="3000" dirty="0">
              <a:solidFill>
                <a:schemeClr val="accent2">
                  <a:lumMod val="50000"/>
                </a:schemeClr>
              </a:solidFill>
              <a:latin typeface="GreeceBlack" panose="020B0600000000000000" pitchFamily="34"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BEEE55FF-6245-4761-86A1-015761571BA7}"/>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282614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94452" y="513687"/>
            <a:ext cx="8258133" cy="4708981"/>
          </a:xfrm>
          <a:prstGeom prst="rect">
            <a:avLst/>
          </a:prstGeom>
          <a:noFill/>
        </p:spPr>
        <p:txBody>
          <a:bodyPr wrap="square" rtlCol="0">
            <a:spAutoFit/>
          </a:bodyPr>
          <a:lstStyle/>
          <a:p>
            <a:r>
              <a:rPr lang="en-US" sz="3000" dirty="0">
                <a:solidFill>
                  <a:schemeClr val="accent2">
                    <a:lumMod val="50000"/>
                  </a:schemeClr>
                </a:solidFill>
              </a:rPr>
              <a:t>“Attitude” - Chuck Swindoll –</a:t>
            </a:r>
            <a:r>
              <a:rPr lang="en-US" sz="3000" dirty="0"/>
              <a:t> inevitable. The only thing we can do is play on the one string we have, and that is our attitude ... I am convinced that life is 10% what happens to me and 90% how I react to it. And so it is with you ... we are in charge of our Attitude.”</a:t>
            </a:r>
            <a:endParaRPr lang="en-US" sz="3000" dirty="0">
              <a:solidFill>
                <a:schemeClr val="accent2">
                  <a:lumMod val="50000"/>
                </a:schemeClr>
              </a:solidFill>
              <a:latin typeface="GreeceBlack" panose="020B0600000000000000" pitchFamily="34" charset="0"/>
            </a:endParaRP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8041CF86-9DCF-4530-9AD7-5D30C04D8955}"/>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328441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4" name="TextBox 23">
            <a:extLst>
              <a:ext uri="{FF2B5EF4-FFF2-40B4-BE49-F238E27FC236}">
                <a16:creationId xmlns:a16="http://schemas.microsoft.com/office/drawing/2014/main" id="{4D7BD440-5A3C-4242-B071-D47EA721D5FA}"/>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a:t>
            </a:r>
            <a:r>
              <a:rPr lang="en-US" sz="4000" dirty="0">
                <a:latin typeface="Aaron" panose="02020900000000000000" pitchFamily="18" charset="0"/>
              </a:rPr>
              <a:t>-</a:t>
            </a:r>
            <a:r>
              <a:rPr lang="en-US" sz="4000" dirty="0">
                <a:latin typeface="vtks distress" panose="02000000000000000000" pitchFamily="2" charset="0"/>
              </a:rPr>
              <a:t>12</a:t>
            </a:r>
          </a:p>
        </p:txBody>
      </p:sp>
    </p:spTree>
    <p:extLst>
      <p:ext uri="{BB962C8B-B14F-4D97-AF65-F5344CB8AC3E}">
        <p14:creationId xmlns:p14="http://schemas.microsoft.com/office/powerpoint/2010/main" val="1088188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1st Corinthians">
      <a:dk1>
        <a:sysClr val="windowText" lastClr="000000"/>
      </a:dk1>
      <a:lt1>
        <a:srgbClr val="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1st Corinthians">
      <a:majorFont>
        <a:latin typeface="GreeceBlack"/>
        <a:ea typeface=""/>
        <a:cs typeface=""/>
      </a:majorFont>
      <a:minorFont>
        <a:latin typeface="GreeceBlac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3600" dirty="0">
            <a:latin typeface="GreeceBlack" panose="020B0600000000000000" pitchFamily="34" charset="0"/>
          </a:defRPr>
        </a:defPPr>
      </a:lstStyle>
    </a:txDef>
  </a:objectDefaults>
  <a:extraClrSchemeLst/>
  <a:extLst>
    <a:ext uri="{05A4C25C-085E-4340-85A3-A5531E510DB2}">
      <thm15:themeFamily xmlns:thm15="http://schemas.microsoft.com/office/thememl/2012/main" name="Presentation1" id="{B75D458B-4520-4C04-9BD2-2F14E7EB1725}" vid="{24813694-28C0-46ED-939C-05299D134BF0}"/>
    </a:ext>
  </a:extLst>
</a:theme>
</file>

<file path=docProps/app.xml><?xml version="1.0" encoding="utf-8"?>
<Properties xmlns="http://schemas.openxmlformats.org/officeDocument/2006/extended-properties" xmlns:vt="http://schemas.openxmlformats.org/officeDocument/2006/docPropsVTypes">
  <Template>2_Corinthians</Template>
  <TotalTime>4332</TotalTime>
  <Words>1843</Words>
  <Application>Microsoft Office PowerPoint</Application>
  <PresentationFormat>On-screen Show (4:3)</PresentationFormat>
  <Paragraphs>716</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Aaron</vt:lpstr>
      <vt:lpstr>Times New Roman</vt:lpstr>
      <vt:lpstr>vtks distress</vt:lpstr>
      <vt:lpstr>Arial Black</vt:lpstr>
      <vt:lpstr>GreeceBlack</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34</cp:revision>
  <dcterms:created xsi:type="dcterms:W3CDTF">2017-06-26T15:28:48Z</dcterms:created>
  <dcterms:modified xsi:type="dcterms:W3CDTF">2017-07-02T12:22:31Z</dcterms:modified>
</cp:coreProperties>
</file>